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PT Sans Narrow"/>
      <p:regular r:id="rId38"/>
      <p:bold r:id="rId39"/>
    </p:embeddedFont>
    <p:embeddedFont>
      <p:font typeface="Open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2" name="John Abernathy"/>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OpenSans-regular.fntdata"/><Relationship Id="rId20" Type="http://schemas.openxmlformats.org/officeDocument/2006/relationships/slide" Target="slides/slide15.xml"/><Relationship Id="rId42" Type="http://schemas.openxmlformats.org/officeDocument/2006/relationships/font" Target="fonts/OpenSans-italic.fntdata"/><Relationship Id="rId41" Type="http://schemas.openxmlformats.org/officeDocument/2006/relationships/font" Target="fonts/OpenSans-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OpenSans-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TSansNarrow-bold.fntdata"/><Relationship Id="rId16" Type="http://schemas.openxmlformats.org/officeDocument/2006/relationships/slide" Target="slides/slide11.xml"/><Relationship Id="rId38" Type="http://schemas.openxmlformats.org/officeDocument/2006/relationships/font" Target="fonts/PTSansNarrow-regular.fntdata"/><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dt="2016-12-03T09:41:52.081">
    <p:pos x="6000" y="0"/>
    <p:text>delete later</p:text>
  </p:cm>
  <p:cm authorId="0" idx="2" dt="2016-12-03T09:39:50.460">
    <p:pos x="6000" y="100"/>
    <p:text>delete later</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YUV"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Kernel_(image_processing)" TargetMode="External"/><Relationship Id="rId3" Type="http://schemas.openxmlformats.org/officeDocument/2006/relationships/hyperlink" Target="http://www.aishack.in/tutorials/image-convolution-example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cdn1.bostonmagazine.com/wp-content/uploads/2014/10/plate-2.jpg" TargetMode="External"/><Relationship Id="rId3" Type="http://schemas.openxmlformats.org/officeDocument/2006/relationships/hyperlink" Target="https://en.wikipedia.org/wiki/Kernel_(image_processing)"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ff.org/files/images_insert/alpr_monitor.jpg" TargetMode="External"/><Relationship Id="rId3" Type="http://schemas.openxmlformats.org/officeDocument/2006/relationships/hyperlink" Target="http://cdn1.bostonmagazine.com/wp-content/uploads/2016/08/mass-pike-toll-gantries.jpg"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b.eecs.umich.edu/~girasole/teaching/451/2014fall/gradprojects/optical_character_recognition_final_report.pdf"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xiomamuse.files.wordpress.com/2011/03/alprheader_image_placeholder.jpg"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hamsterworks.co.nz/mediawiki/index.php/Zedboard_OV7670"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Information and image from camera datasheeet: http://www.voti.nl/docs/OV7670.pdf</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000"/>
              <a:t>Darin</a:t>
            </a:r>
          </a:p>
          <a:p>
            <a:pPr lvl="0">
              <a:spcBef>
                <a:spcPts val="0"/>
              </a:spcBef>
              <a:buNone/>
            </a:pPr>
            <a:r>
              <a:rPr lang="en" sz="1000"/>
              <a:t>Image: https://developer.apple.com/library/content/documentation/Performance/Conceptual/vImage/Art/kernel_convolution.jpg</a:t>
            </a:r>
          </a:p>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00"/>
          </a:p>
          <a:p>
            <a:pPr lvl="0">
              <a:spcBef>
                <a:spcPts val="0"/>
              </a:spcBef>
              <a:buNone/>
            </a:pPr>
            <a:r>
              <a:rPr lang="en"/>
              <a:t>YUV image from: </a:t>
            </a:r>
            <a:r>
              <a:rPr lang="en" u="sng">
                <a:solidFill>
                  <a:schemeClr val="hlink"/>
                </a:solidFill>
                <a:hlinkClick r:id="rId2"/>
              </a:rPr>
              <a:t>https://en.wikipedia.org/wiki/YUV</a:t>
            </a:r>
          </a:p>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000"/>
          </a:p>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000"/>
              <a:t>Identity, Edge, Blurring, Sharpening Images: </a:t>
            </a:r>
            <a:r>
              <a:rPr lang="en" sz="1000" u="sng">
                <a:solidFill>
                  <a:schemeClr val="hlink"/>
                </a:solidFill>
                <a:hlinkClick r:id="rId2"/>
              </a:rPr>
              <a:t>https://en.wikipedia.org/wiki/Kernel_(image_processing)</a:t>
            </a:r>
          </a:p>
          <a:p>
            <a:pPr lvl="0">
              <a:spcBef>
                <a:spcPts val="0"/>
              </a:spcBef>
              <a:buNone/>
            </a:pPr>
            <a:r>
              <a:rPr lang="en" sz="1000"/>
              <a:t>Sobel Images: </a:t>
            </a:r>
            <a:r>
              <a:rPr lang="en" sz="1000" u="sng">
                <a:solidFill>
                  <a:schemeClr val="hlink"/>
                </a:solidFill>
                <a:hlinkClick r:id="rId3"/>
              </a:rPr>
              <a:t>http://www.aishack.in/tutorials/image-convolution-examples/</a:t>
            </a:r>
          </a:p>
          <a:p>
            <a:pPr lvl="0" rtl="0">
              <a:spcBef>
                <a:spcPts val="0"/>
              </a:spcBef>
              <a:buNone/>
            </a:pPr>
            <a:r>
              <a:t/>
            </a:r>
            <a:endParaRPr sz="1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Original plate: </a:t>
            </a:r>
            <a:r>
              <a:rPr lang="en" u="sng">
                <a:solidFill>
                  <a:schemeClr val="hlink"/>
                </a:solidFill>
                <a:hlinkClick r:id="rId2"/>
              </a:rPr>
              <a:t>http://cdn1.bostonmagazine.com/wp-content/uploads/2014/10/plate-2.jpg</a:t>
            </a:r>
          </a:p>
          <a:p>
            <a:pPr lvl="0">
              <a:spcBef>
                <a:spcPts val="0"/>
              </a:spcBef>
              <a:buNone/>
            </a:pPr>
            <a:r>
              <a:rPr lang="en"/>
              <a:t>Kernel: </a:t>
            </a:r>
            <a:r>
              <a:rPr lang="en" sz="1000" u="sng">
                <a:solidFill>
                  <a:schemeClr val="accent5"/>
                </a:solidFill>
                <a:hlinkClick r:id="rId3"/>
              </a:rPr>
              <a:t>https://en.wikipedia.org/wiki/Kernel_(image_processing)</a:t>
            </a:r>
          </a:p>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Patrick</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Images: </a:t>
            </a:r>
            <a:r>
              <a:rPr lang="en" u="sng">
                <a:solidFill>
                  <a:schemeClr val="hlink"/>
                </a:solidFill>
                <a:hlinkClick r:id="rId2"/>
              </a:rPr>
              <a:t>https://www.eff.org/files/images_insert/alpr_monitor.jpg</a:t>
            </a:r>
            <a:r>
              <a:rPr lang="en"/>
              <a:t>, </a:t>
            </a:r>
            <a:r>
              <a:rPr lang="en" u="sng">
                <a:solidFill>
                  <a:schemeClr val="hlink"/>
                </a:solidFill>
                <a:hlinkClick r:id="rId3"/>
              </a:rPr>
              <a:t>http://cdn1.bostonmagazine.com/wp-content/uploads/2016/08/mass-pike-toll-gantries.jpg</a:t>
            </a:r>
          </a:p>
          <a:p>
            <a:pPr lvl="0">
              <a:spcBef>
                <a:spcPts val="0"/>
              </a:spcBef>
              <a:buNone/>
            </a:pPr>
            <a:r>
              <a:t/>
            </a:r>
            <a:endParaRPr/>
          </a:p>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900">
                <a:solidFill>
                  <a:srgbClr val="666666"/>
                </a:solidFill>
                <a:latin typeface="Times New Roman"/>
                <a:ea typeface="Times New Roman"/>
                <a:cs typeface="Times New Roman"/>
                <a:sym typeface="Times New Roman"/>
              </a:rPr>
              <a:t>Y. Xue, (2014) “Optical Character Recognition”, University of Michigan (</a:t>
            </a:r>
            <a:r>
              <a:rPr lang="en" sz="900" u="sng">
                <a:solidFill>
                  <a:schemeClr val="accent5"/>
                </a:solidFill>
                <a:latin typeface="Times New Roman"/>
                <a:ea typeface="Times New Roman"/>
                <a:cs typeface="Times New Roman"/>
                <a:sym typeface="Times New Roman"/>
                <a:hlinkClick r:id="rId2"/>
              </a:rPr>
              <a:t>https://web.eecs.umich.edu/~girasole/teaching/451/2014fall/gradprojects/optical_character_recognition_final_report.pdf</a:t>
            </a:r>
            <a:r>
              <a:rPr lang="en" sz="900">
                <a:solidFill>
                  <a:srgbClr val="666666"/>
                </a:solidFill>
                <a:latin typeface="Times New Roman"/>
                <a:ea typeface="Times New Roman"/>
                <a:cs typeface="Times New Roman"/>
                <a:sym typeface="Times New Roman"/>
              </a:rPr>
              <a:t>)</a:t>
            </a:r>
          </a:p>
          <a:p>
            <a:pPr lvl="0">
              <a:spcBef>
                <a:spcPts val="0"/>
              </a:spcBef>
              <a:buNone/>
            </a:pPr>
            <a:r>
              <a:t/>
            </a:r>
            <a:endParaRPr sz="900">
              <a:solidFill>
                <a:srgbClr val="666666"/>
              </a:solidFill>
              <a:latin typeface="Times New Roman"/>
              <a:ea typeface="Times New Roman"/>
              <a:cs typeface="Times New Roman"/>
              <a:sym typeface="Times New Roman"/>
            </a:endParaRPr>
          </a:p>
          <a:p>
            <a:pPr lvl="0">
              <a:spcBef>
                <a:spcPts val="0"/>
              </a:spcBef>
              <a:buNone/>
            </a:pPr>
            <a:r>
              <a:rPr lang="en" sz="900">
                <a:solidFill>
                  <a:srgbClr val="666666"/>
                </a:solidFill>
                <a:latin typeface="Times New Roman"/>
                <a:ea typeface="Times New Roman"/>
                <a:cs typeface="Times New Roman"/>
                <a:sym typeface="Times New Roman"/>
              </a:rPr>
              <a:t>Pan, Yan, Xiao (2008) “Vehicle License Plate Character Segmentation” International Journal of Automation and Computing, October 2008, 425-432 DOI: 10.1007/s11633-008-0425-0</a:t>
            </a:r>
          </a:p>
          <a:p>
            <a:pPr lvl="0">
              <a:spcBef>
                <a:spcPts val="0"/>
              </a:spcBef>
              <a:buNone/>
            </a:pPr>
            <a:r>
              <a:t/>
            </a:r>
            <a:endParaRPr sz="1150">
              <a:solidFill>
                <a:srgbClr val="666666"/>
              </a:solidFill>
              <a:latin typeface="Times New Roman"/>
              <a:ea typeface="Times New Roman"/>
              <a:cs typeface="Times New Roman"/>
              <a:sym typeface="Times New Roman"/>
            </a:endParaRPr>
          </a:p>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Image from: http://business.panasonic.co.uk/security-solutions/security-technology/anpr-technology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Image from: </a:t>
            </a:r>
            <a:r>
              <a:rPr lang="en" u="sng">
                <a:solidFill>
                  <a:schemeClr val="hlink"/>
                </a:solidFill>
                <a:hlinkClick r:id="rId2"/>
              </a:rPr>
              <a:t>https://axiomamuse.files.wordpress.com/2011/03/alprheader_image_placeholder.jpg</a:t>
            </a:r>
          </a:p>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Camera iamge: http://www.elecfreaks.com/store/ov7670-camera-module-p-705.html</a:t>
            </a:r>
          </a:p>
          <a:p>
            <a:pPr lvl="0" rtl="0">
              <a:spcBef>
                <a:spcPts val="0"/>
              </a:spcBef>
              <a:buNone/>
            </a:pPr>
            <a:r>
              <a:rPr lang="en"/>
              <a:t>Second image/Code available at: </a:t>
            </a:r>
            <a:r>
              <a:rPr lang="en" u="sng">
                <a:solidFill>
                  <a:schemeClr val="hlink"/>
                </a:solidFill>
                <a:hlinkClick r:id="rId2"/>
              </a:rPr>
              <a:t>http://hamsterworks.co.nz/mediawiki/index.php/Zedboard_OV7670</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cxnSp>
        <p:nvCxnSpPr>
          <p:cNvPr id="10" name="Shape 10"/>
          <p:cNvCxnSpPr/>
          <p:nvPr/>
        </p:nvCxnSpPr>
        <p:spPr>
          <a:xfrm>
            <a:off x="7007735" y="3176887"/>
            <a:ext cx="562200" cy="0"/>
          </a:xfrm>
          <a:prstGeom prst="straightConnector1">
            <a:avLst/>
          </a:prstGeom>
          <a:noFill/>
          <a:ln cap="flat" cmpd="sng" w="76200">
            <a:solidFill>
              <a:schemeClr val="lt2"/>
            </a:solidFill>
            <a:prstDash val="solid"/>
            <a:round/>
            <a:headEnd len="med" w="med" type="none"/>
            <a:tailEnd len="med" w="med" type="none"/>
          </a:ln>
        </p:spPr>
      </p:cxnSp>
      <p:cxnSp>
        <p:nvCxnSpPr>
          <p:cNvPr id="11" name="Shape 11"/>
          <p:cNvCxnSpPr/>
          <p:nvPr/>
        </p:nvCxnSpPr>
        <p:spPr>
          <a:xfrm>
            <a:off x="1575034" y="3158251"/>
            <a:ext cx="562200" cy="0"/>
          </a:xfrm>
          <a:prstGeom prst="straightConnector1">
            <a:avLst/>
          </a:prstGeom>
          <a:noFill/>
          <a:ln cap="flat" cmpd="sng" w="76200">
            <a:solidFill>
              <a:schemeClr val="lt2"/>
            </a:solidFill>
            <a:prstDash val="solid"/>
            <a:round/>
            <a:headEnd len="med" w="med" type="none"/>
            <a:tailEnd len="med" w="med" type="none"/>
          </a:ln>
        </p:spPr>
      </p:cxnSp>
      <p:grpSp>
        <p:nvGrpSpPr>
          <p:cNvPr id="12" name="Shape 12"/>
          <p:cNvGrpSpPr/>
          <p:nvPr/>
        </p:nvGrpSpPr>
        <p:grpSpPr>
          <a:xfrm>
            <a:off x="1004144" y="1022025"/>
            <a:ext cx="7136667" cy="152400"/>
            <a:chOff x="1346428" y="1011300"/>
            <a:chExt cx="6452100" cy="152400"/>
          </a:xfrm>
        </p:grpSpPr>
        <p:cxnSp>
          <p:nvCxnSpPr>
            <p:cNvPr id="13" name="Shape 13"/>
            <p:cNvCxnSpPr/>
            <p:nvPr/>
          </p:nvCxnSpPr>
          <p:spPr>
            <a:xfrm rot="10800000">
              <a:off x="1346428" y="1011300"/>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4" name="Shape 14"/>
            <p:cNvCxnSpPr/>
            <p:nvPr/>
          </p:nvCxnSpPr>
          <p:spPr>
            <a:xfrm rot="10800000">
              <a:off x="1346428" y="1163700"/>
              <a:ext cx="6452100" cy="0"/>
            </a:xfrm>
            <a:prstGeom prst="straightConnector1">
              <a:avLst/>
            </a:prstGeom>
            <a:noFill/>
            <a:ln cap="flat" cmpd="sng" w="9525">
              <a:solidFill>
                <a:schemeClr val="accent3"/>
              </a:solidFill>
              <a:prstDash val="solid"/>
              <a:round/>
              <a:headEnd len="med" w="med" type="none"/>
              <a:tailEnd len="med" w="med" type="none"/>
            </a:ln>
          </p:spPr>
        </p:cxnSp>
      </p:grpSp>
      <p:grpSp>
        <p:nvGrpSpPr>
          <p:cNvPr id="15" name="Shape 15"/>
          <p:cNvGrpSpPr/>
          <p:nvPr/>
        </p:nvGrpSpPr>
        <p:grpSpPr>
          <a:xfrm>
            <a:off x="1004151" y="3969100"/>
            <a:ext cx="7136667" cy="152400"/>
            <a:chOff x="1346435" y="3969087"/>
            <a:chExt cx="6452100" cy="152400"/>
          </a:xfrm>
        </p:grpSpPr>
        <p:cxnSp>
          <p:nvCxnSpPr>
            <p:cNvPr id="16" name="Shape 16"/>
            <p:cNvCxnSpPr/>
            <p:nvPr/>
          </p:nvCxnSpPr>
          <p:spPr>
            <a:xfrm>
              <a:off x="1346435" y="4121487"/>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7" name="Shape 17"/>
            <p:cNvCxnSpPr/>
            <p:nvPr/>
          </p:nvCxnSpPr>
          <p:spPr>
            <a:xfrm>
              <a:off x="1346435" y="3969087"/>
              <a:ext cx="6452100" cy="0"/>
            </a:xfrm>
            <a:prstGeom prst="straightConnector1">
              <a:avLst/>
            </a:prstGeom>
            <a:noFill/>
            <a:ln cap="flat" cmpd="sng" w="9525">
              <a:solidFill>
                <a:schemeClr val="accent3"/>
              </a:solidFill>
              <a:prstDash val="solid"/>
              <a:round/>
              <a:headEnd len="med" w="med" type="none"/>
              <a:tailEnd len="med" w="med" type="none"/>
            </a:ln>
          </p:spPr>
        </p:cxnSp>
      </p:grpSp>
      <p:sp>
        <p:nvSpPr>
          <p:cNvPr id="18" name="Shape 18"/>
          <p:cNvSpPr txBox="1"/>
          <p:nvPr>
            <p:ph type="ctrTitle"/>
          </p:nvPr>
        </p:nvSpPr>
        <p:spPr>
          <a:xfrm>
            <a:off x="1004150" y="1751764"/>
            <a:ext cx="7136700" cy="1022400"/>
          </a:xfrm>
          <a:prstGeom prst="rect">
            <a:avLst/>
          </a:prstGeom>
        </p:spPr>
        <p:txBody>
          <a:bodyPr anchorCtr="0" anchor="b" bIns="91425" lIns="91425" rIns="91425"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19" name="Shape 19"/>
          <p:cNvSpPr txBox="1"/>
          <p:nvPr>
            <p:ph idx="1" type="subTitle"/>
          </p:nvPr>
        </p:nvSpPr>
        <p:spPr>
          <a:xfrm>
            <a:off x="2137225" y="2850039"/>
            <a:ext cx="48705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p:txBody>
      </p:sp>
      <p:sp>
        <p:nvSpPr>
          <p:cNvPr id="20" name="Shape 2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5"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7" name="Shape 57"/>
          <p:cNvSpPr txBox="1"/>
          <p:nvPr>
            <p:ph type="title"/>
          </p:nvPr>
        </p:nvSpPr>
        <p:spPr>
          <a:xfrm>
            <a:off x="311700" y="1304850"/>
            <a:ext cx="8520600" cy="1538400"/>
          </a:xfrm>
          <a:prstGeom prst="rect">
            <a:avLst/>
          </a:prstGeom>
        </p:spPr>
        <p:txBody>
          <a:bodyPr anchorCtr="0" anchor="ctr" bIns="91425" lIns="91425" rIns="91425" tIns="91425"/>
          <a:lstStyle>
            <a:lvl1pPr lvl="0" algn="ctr">
              <a:spcBef>
                <a:spcPts val="0"/>
              </a:spcBef>
              <a:buClr>
                <a:schemeClr val="accent3"/>
              </a:buClr>
              <a:buSzPct val="100000"/>
              <a:defRPr sz="13000">
                <a:solidFill>
                  <a:schemeClr val="accent3"/>
                </a:solidFill>
              </a:defRPr>
            </a:lvl1pPr>
            <a:lvl2pPr lvl="1" algn="ctr">
              <a:spcBef>
                <a:spcPts val="0"/>
              </a:spcBef>
              <a:buClr>
                <a:schemeClr val="accent3"/>
              </a:buClr>
              <a:buSzPct val="100000"/>
              <a:defRPr sz="13000">
                <a:solidFill>
                  <a:schemeClr val="accent3"/>
                </a:solidFill>
              </a:defRPr>
            </a:lvl2pPr>
            <a:lvl3pPr lvl="2" algn="ctr">
              <a:spcBef>
                <a:spcPts val="0"/>
              </a:spcBef>
              <a:buClr>
                <a:schemeClr val="accent3"/>
              </a:buClr>
              <a:buSzPct val="100000"/>
              <a:defRPr sz="13000">
                <a:solidFill>
                  <a:schemeClr val="accent3"/>
                </a:solidFill>
              </a:defRPr>
            </a:lvl3pPr>
            <a:lvl4pPr lvl="3" algn="ctr">
              <a:spcBef>
                <a:spcPts val="0"/>
              </a:spcBef>
              <a:buClr>
                <a:schemeClr val="accent3"/>
              </a:buClr>
              <a:buSzPct val="100000"/>
              <a:defRPr sz="13000">
                <a:solidFill>
                  <a:schemeClr val="accent3"/>
                </a:solidFill>
              </a:defRPr>
            </a:lvl4pPr>
            <a:lvl5pPr lvl="4" algn="ctr">
              <a:spcBef>
                <a:spcPts val="0"/>
              </a:spcBef>
              <a:buClr>
                <a:schemeClr val="accent3"/>
              </a:buClr>
              <a:buSzPct val="100000"/>
              <a:defRPr sz="13000">
                <a:solidFill>
                  <a:schemeClr val="accent3"/>
                </a:solidFill>
              </a:defRPr>
            </a:lvl5pPr>
            <a:lvl6pPr lvl="5" algn="ctr">
              <a:spcBef>
                <a:spcPts val="0"/>
              </a:spcBef>
              <a:buClr>
                <a:schemeClr val="accent3"/>
              </a:buClr>
              <a:buSzPct val="100000"/>
              <a:defRPr sz="13000">
                <a:solidFill>
                  <a:schemeClr val="accent3"/>
                </a:solidFill>
              </a:defRPr>
            </a:lvl6pPr>
            <a:lvl7pPr lvl="6" algn="ctr">
              <a:spcBef>
                <a:spcPts val="0"/>
              </a:spcBef>
              <a:buClr>
                <a:schemeClr val="accent3"/>
              </a:buClr>
              <a:buSzPct val="100000"/>
              <a:defRPr sz="13000">
                <a:solidFill>
                  <a:schemeClr val="accent3"/>
                </a:solidFill>
              </a:defRPr>
            </a:lvl7pPr>
            <a:lvl8pPr lvl="7" algn="ctr">
              <a:spcBef>
                <a:spcPts val="0"/>
              </a:spcBef>
              <a:buClr>
                <a:schemeClr val="accent3"/>
              </a:buClr>
              <a:buSzPct val="100000"/>
              <a:defRPr sz="13000">
                <a:solidFill>
                  <a:schemeClr val="accent3"/>
                </a:solidFill>
              </a:defRPr>
            </a:lvl8pPr>
            <a:lvl9pPr lvl="8" algn="ctr">
              <a:spcBef>
                <a:spcPts val="0"/>
              </a:spcBef>
              <a:buClr>
                <a:schemeClr val="accent3"/>
              </a:buClr>
              <a:buSzPct val="100000"/>
              <a:defRPr sz="13000">
                <a:solidFill>
                  <a:schemeClr val="accent3"/>
                </a:solidFill>
              </a:defRPr>
            </a:lvl9pPr>
          </a:lstStyle>
          <a:p/>
        </p:txBody>
      </p:sp>
      <p:sp>
        <p:nvSpPr>
          <p:cNvPr id="58" name="Shape 58"/>
          <p:cNvSpPr txBox="1"/>
          <p:nvPr>
            <p:ph idx="1" type="body"/>
          </p:nvPr>
        </p:nvSpPr>
        <p:spPr>
          <a:xfrm>
            <a:off x="311700" y="2995650"/>
            <a:ext cx="85206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9" name="Shape 5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0" name="Shape 60"/>
        <p:cNvGrpSpPr/>
        <p:nvPr/>
      </p:nvGrpSpPr>
      <p:grpSpPr>
        <a:xfrm>
          <a:off x="0" y="0"/>
          <a:ext cx="0" cy="0"/>
          <a:chOff x="0" y="0"/>
          <a:chExt cx="0" cy="0"/>
        </a:xfrm>
      </p:grpSpPr>
      <p:sp>
        <p:nvSpPr>
          <p:cNvPr id="61" name="Shape 6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23" name="Shape 23"/>
          <p:cNvSpPr txBox="1"/>
          <p:nvPr>
            <p:ph type="title"/>
          </p:nvPr>
        </p:nvSpPr>
        <p:spPr>
          <a:xfrm>
            <a:off x="311700" y="814800"/>
            <a:ext cx="8571300" cy="942000"/>
          </a:xfrm>
          <a:prstGeom prst="rect">
            <a:avLst/>
          </a:prstGeom>
        </p:spPr>
        <p:txBody>
          <a:bodyPr anchorCtr="0" anchor="ctr"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5"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311700" y="445025"/>
            <a:ext cx="8520600" cy="70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311700" y="1266325"/>
            <a:ext cx="8520600" cy="330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9" name="Shape 2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0" name="Shape 30"/>
        <p:cNvGrpSpPr/>
        <p:nvPr/>
      </p:nvGrpSpPr>
      <p:grpSpPr>
        <a:xfrm>
          <a:off x="0" y="0"/>
          <a:ext cx="0" cy="0"/>
          <a:chOff x="0" y="0"/>
          <a:chExt cx="0" cy="0"/>
        </a:xfrm>
      </p:grpSpPr>
      <p:sp>
        <p:nvSpPr>
          <p:cNvPr id="31" name="Shape 31"/>
          <p:cNvSpPr txBox="1"/>
          <p:nvPr>
            <p:ph type="title"/>
          </p:nvPr>
        </p:nvSpPr>
        <p:spPr>
          <a:xfrm>
            <a:off x="311700" y="445025"/>
            <a:ext cx="8520600" cy="70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2" name="Shape 32"/>
          <p:cNvSpPr txBox="1"/>
          <p:nvPr>
            <p:ph idx="1" type="body"/>
          </p:nvPr>
        </p:nvSpPr>
        <p:spPr>
          <a:xfrm>
            <a:off x="311700" y="1266175"/>
            <a:ext cx="3999900" cy="33027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3" name="Shape 33"/>
          <p:cNvSpPr txBox="1"/>
          <p:nvPr>
            <p:ph idx="2" type="body"/>
          </p:nvPr>
        </p:nvSpPr>
        <p:spPr>
          <a:xfrm>
            <a:off x="4832400" y="1266175"/>
            <a:ext cx="3999900" cy="33027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5" name="Shape 35"/>
        <p:cNvGrpSpPr/>
        <p:nvPr/>
      </p:nvGrpSpPr>
      <p:grpSpPr>
        <a:xfrm>
          <a:off x="0" y="0"/>
          <a:ext cx="0" cy="0"/>
          <a:chOff x="0" y="0"/>
          <a:chExt cx="0" cy="0"/>
        </a:xfrm>
      </p:grpSpPr>
      <p:sp>
        <p:nvSpPr>
          <p:cNvPr id="36" name="Shape 36"/>
          <p:cNvSpPr txBox="1"/>
          <p:nvPr>
            <p:ph type="title"/>
          </p:nvPr>
        </p:nvSpPr>
        <p:spPr>
          <a:xfrm>
            <a:off x="311700" y="445025"/>
            <a:ext cx="8520600" cy="70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8" name="Shape 38"/>
        <p:cNvGrpSpPr/>
        <p:nvPr/>
      </p:nvGrpSpPr>
      <p:grpSpPr>
        <a:xfrm>
          <a:off x="0" y="0"/>
          <a:ext cx="0" cy="0"/>
          <a:chOff x="0" y="0"/>
          <a:chExt cx="0" cy="0"/>
        </a:xfrm>
      </p:grpSpPr>
      <p:sp>
        <p:nvSpPr>
          <p:cNvPr id="39" name="Shape 3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1" name="Shape 4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6"/>
        </a:solidFill>
      </p:bgPr>
    </p:bg>
    <p:spTree>
      <p:nvGrpSpPr>
        <p:cNvPr id="42" name="Shape 42"/>
        <p:cNvGrpSpPr/>
        <p:nvPr/>
      </p:nvGrpSpPr>
      <p:grpSpPr>
        <a:xfrm>
          <a:off x="0" y="0"/>
          <a:ext cx="0" cy="0"/>
          <a:chOff x="0" y="0"/>
          <a:chExt cx="0" cy="0"/>
        </a:xfrm>
      </p:grpSpPr>
      <p:sp>
        <p:nvSpPr>
          <p:cNvPr id="43" name="Shape 43"/>
          <p:cNvSpPr txBox="1"/>
          <p:nvPr>
            <p:ph type="title"/>
          </p:nvPr>
        </p:nvSpPr>
        <p:spPr>
          <a:xfrm>
            <a:off x="490250" y="526350"/>
            <a:ext cx="5613600" cy="4090800"/>
          </a:xfrm>
          <a:prstGeom prst="rect">
            <a:avLst/>
          </a:prstGeom>
        </p:spPr>
        <p:txBody>
          <a:bodyPr anchorCtr="0" anchor="ctr" bIns="91425" lIns="91425" rIns="91425" tIns="91425"/>
          <a:lstStyle>
            <a:lvl1pPr lvl="0">
              <a:spcBef>
                <a:spcPts val="0"/>
              </a:spcBef>
              <a:buClr>
                <a:schemeClr val="dk2"/>
              </a:buClr>
              <a:buSzPct val="100000"/>
              <a:defRPr b="0" sz="5400">
                <a:solidFill>
                  <a:schemeClr val="dk2"/>
                </a:solidFill>
              </a:defRPr>
            </a:lvl1pPr>
            <a:lvl2pPr lvl="1">
              <a:spcBef>
                <a:spcPts val="0"/>
              </a:spcBef>
              <a:buClr>
                <a:schemeClr val="dk2"/>
              </a:buClr>
              <a:buSzPct val="100000"/>
              <a:defRPr b="0" sz="5400">
                <a:solidFill>
                  <a:schemeClr val="dk2"/>
                </a:solidFill>
              </a:defRPr>
            </a:lvl2pPr>
            <a:lvl3pPr lvl="2">
              <a:spcBef>
                <a:spcPts val="0"/>
              </a:spcBef>
              <a:buClr>
                <a:schemeClr val="dk2"/>
              </a:buClr>
              <a:buSzPct val="100000"/>
              <a:defRPr b="0" sz="5400">
                <a:solidFill>
                  <a:schemeClr val="dk2"/>
                </a:solidFill>
              </a:defRPr>
            </a:lvl3pPr>
            <a:lvl4pPr lvl="3">
              <a:spcBef>
                <a:spcPts val="0"/>
              </a:spcBef>
              <a:buClr>
                <a:schemeClr val="dk2"/>
              </a:buClr>
              <a:buSzPct val="100000"/>
              <a:defRPr b="0" sz="5400">
                <a:solidFill>
                  <a:schemeClr val="dk2"/>
                </a:solidFill>
              </a:defRPr>
            </a:lvl4pPr>
            <a:lvl5pPr lvl="4">
              <a:spcBef>
                <a:spcPts val="0"/>
              </a:spcBef>
              <a:buClr>
                <a:schemeClr val="dk2"/>
              </a:buClr>
              <a:buSzPct val="100000"/>
              <a:defRPr b="0" sz="5400">
                <a:solidFill>
                  <a:schemeClr val="dk2"/>
                </a:solidFill>
              </a:defRPr>
            </a:lvl5pPr>
            <a:lvl6pPr lvl="5">
              <a:spcBef>
                <a:spcPts val="0"/>
              </a:spcBef>
              <a:buClr>
                <a:schemeClr val="dk2"/>
              </a:buClr>
              <a:buSzPct val="100000"/>
              <a:defRPr b="0" sz="5400">
                <a:solidFill>
                  <a:schemeClr val="dk2"/>
                </a:solidFill>
              </a:defRPr>
            </a:lvl6pPr>
            <a:lvl7pPr lvl="6">
              <a:spcBef>
                <a:spcPts val="0"/>
              </a:spcBef>
              <a:buClr>
                <a:schemeClr val="dk2"/>
              </a:buClr>
              <a:buSzPct val="100000"/>
              <a:defRPr b="0" sz="5400">
                <a:solidFill>
                  <a:schemeClr val="dk2"/>
                </a:solidFill>
              </a:defRPr>
            </a:lvl7pPr>
            <a:lvl8pPr lvl="7">
              <a:spcBef>
                <a:spcPts val="0"/>
              </a:spcBef>
              <a:buClr>
                <a:schemeClr val="dk2"/>
              </a:buClr>
              <a:buSzPct val="100000"/>
              <a:defRPr b="0" sz="5400">
                <a:solidFill>
                  <a:schemeClr val="dk2"/>
                </a:solidFill>
              </a:defRPr>
            </a:lvl8pPr>
            <a:lvl9pPr lvl="8">
              <a:spcBef>
                <a:spcPts val="0"/>
              </a:spcBef>
              <a:buClr>
                <a:schemeClr val="dk2"/>
              </a:buClr>
              <a:buSzPct val="100000"/>
              <a:defRPr b="0" sz="5400">
                <a:solidFill>
                  <a:schemeClr val="dk2"/>
                </a:solidFill>
              </a:defRPr>
            </a:lvl9pPr>
          </a:lstStyle>
          <a:p/>
        </p:txBody>
      </p:sp>
      <p:sp>
        <p:nvSpPr>
          <p:cNvPr id="44" name="Shape 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cxnSp>
        <p:nvCxnSpPr>
          <p:cNvPr id="47" name="Shape 47"/>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8" name="Shape 48"/>
          <p:cNvSpPr txBox="1"/>
          <p:nvPr>
            <p:ph type="title"/>
          </p:nvPr>
        </p:nvSpPr>
        <p:spPr>
          <a:xfrm>
            <a:off x="265500" y="1039675"/>
            <a:ext cx="4045200" cy="16758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9" name="Shape 49"/>
          <p:cNvSpPr txBox="1"/>
          <p:nvPr>
            <p:ph idx="1" type="subTitle"/>
          </p:nvPr>
        </p:nvSpPr>
        <p:spPr>
          <a:xfrm>
            <a:off x="265500" y="27268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ph idx="1" type="body"/>
          </p:nvPr>
        </p:nvSpPr>
        <p:spPr>
          <a:xfrm>
            <a:off x="311700" y="42307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p:txBody>
      </p:sp>
      <p:sp>
        <p:nvSpPr>
          <p:cNvPr id="54" name="Shape 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707400"/>
          </a:xfrm>
          <a:prstGeom prst="rect">
            <a:avLst/>
          </a:prstGeom>
          <a:noFill/>
          <a:ln>
            <a:noFill/>
          </a:ln>
        </p:spPr>
        <p:txBody>
          <a:bodyPr anchorCtr="0" anchor="t" bIns="91425" lIns="91425" rIns="91425" tIns="91425"/>
          <a:lstStyle>
            <a:lvl1pPr lvl="0">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Shape 7"/>
          <p:cNvSpPr txBox="1"/>
          <p:nvPr>
            <p:ph idx="1" type="body"/>
          </p:nvPr>
        </p:nvSpPr>
        <p:spPr>
          <a:xfrm>
            <a:off x="311700" y="1266325"/>
            <a:ext cx="8520600" cy="33027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latin typeface="Open Sans"/>
                <a:ea typeface="Open Sans"/>
                <a:cs typeface="Open Sans"/>
                <a:sym typeface="Open Sans"/>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2.xml"/><Relationship Id="rId4" Type="http://schemas.openxmlformats.org/officeDocument/2006/relationships/image" Target="../media/image07.jpg"/><Relationship Id="rId5" Type="http://schemas.openxmlformats.org/officeDocument/2006/relationships/hyperlink" Target="http://ieeexplore.ieee.org/xpl/mostRecentIssue.jsp?punumber=10553" TargetMode="External"/><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1" Type="http://schemas.openxmlformats.org/officeDocument/2006/relationships/image" Target="../media/image24.jpg"/><Relationship Id="rId10" Type="http://schemas.openxmlformats.org/officeDocument/2006/relationships/image" Target="../media/image19.jpg"/><Relationship Id="rId13" Type="http://schemas.openxmlformats.org/officeDocument/2006/relationships/image" Target="../media/image23.jpg"/><Relationship Id="rId12" Type="http://schemas.openxmlformats.org/officeDocument/2006/relationships/image" Target="../media/image21.jp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7.jpg"/><Relationship Id="rId9" Type="http://schemas.openxmlformats.org/officeDocument/2006/relationships/image" Target="../media/image18.jpg"/><Relationship Id="rId14" Type="http://schemas.openxmlformats.org/officeDocument/2006/relationships/image" Target="../media/image20.png"/><Relationship Id="rId5" Type="http://schemas.openxmlformats.org/officeDocument/2006/relationships/image" Target="../media/image16.jpg"/><Relationship Id="rId6" Type="http://schemas.openxmlformats.org/officeDocument/2006/relationships/image" Target="../media/image13.jpg"/><Relationship Id="rId7" Type="http://schemas.openxmlformats.org/officeDocument/2006/relationships/image" Target="../media/image15.jpg"/><Relationship Id="rId8"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jpg"/><Relationship Id="rId4" Type="http://schemas.openxmlformats.org/officeDocument/2006/relationships/image" Target="../media/image30.jpg"/><Relationship Id="rId5" Type="http://schemas.openxmlformats.org/officeDocument/2006/relationships/image" Target="../media/image3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comments" Target="../comments/commen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12.png"/><Relationship Id="rId5" Type="http://schemas.openxmlformats.org/officeDocument/2006/relationships/image" Target="../media/image0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3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41.jpg"/><Relationship Id="rId5" Type="http://schemas.openxmlformats.org/officeDocument/2006/relationships/image" Target="../media/image4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jpg"/><Relationship Id="rId4" Type="http://schemas.openxmlformats.org/officeDocument/2006/relationships/image" Target="../media/image39.jpg"/><Relationship Id="rId5" Type="http://schemas.openxmlformats.org/officeDocument/2006/relationships/image" Target="../media/image34.png"/><Relationship Id="rId6" Type="http://schemas.openxmlformats.org/officeDocument/2006/relationships/image" Target="../media/image37.jpg"/><Relationship Id="rId7" Type="http://schemas.openxmlformats.org/officeDocument/2006/relationships/image" Target="../media/image36.jpg"/><Relationship Id="rId8"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3.jp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drive.google.com/drive/folders/0B0UC3LLTtkG2cVFLYTJyVndhSnc"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9.jpg"/><Relationship Id="rId4" Type="http://schemas.openxmlformats.org/officeDocument/2006/relationships/image" Target="../media/image0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ph type="ctrTitle"/>
          </p:nvPr>
        </p:nvSpPr>
        <p:spPr>
          <a:xfrm>
            <a:off x="1004150" y="1751764"/>
            <a:ext cx="7136700" cy="1022400"/>
          </a:xfrm>
          <a:prstGeom prst="rect">
            <a:avLst/>
          </a:prstGeom>
        </p:spPr>
        <p:txBody>
          <a:bodyPr anchorCtr="0" anchor="b" bIns="91425" lIns="91425" rIns="91425" tIns="91425">
            <a:noAutofit/>
          </a:bodyPr>
          <a:lstStyle/>
          <a:p>
            <a:pPr lvl="0" rtl="0">
              <a:spcBef>
                <a:spcPts val="0"/>
              </a:spcBef>
              <a:buNone/>
            </a:pPr>
            <a:r>
              <a:rPr lang="en"/>
              <a:t>FPGA Vehicle Plate Reader</a:t>
            </a:r>
          </a:p>
        </p:txBody>
      </p:sp>
      <p:sp>
        <p:nvSpPr>
          <p:cNvPr id="67" name="Shape 67"/>
          <p:cNvSpPr txBox="1"/>
          <p:nvPr>
            <p:ph idx="1" type="subTitle"/>
          </p:nvPr>
        </p:nvSpPr>
        <p:spPr>
          <a:xfrm>
            <a:off x="2137225" y="2850039"/>
            <a:ext cx="4870500" cy="792600"/>
          </a:xfrm>
          <a:prstGeom prst="rect">
            <a:avLst/>
          </a:prstGeom>
        </p:spPr>
        <p:txBody>
          <a:bodyPr anchorCtr="0" anchor="t" bIns="91425" lIns="91425" rIns="91425" tIns="91425">
            <a:noAutofit/>
          </a:bodyPr>
          <a:lstStyle/>
          <a:p>
            <a:pPr lvl="0" rtl="0">
              <a:spcBef>
                <a:spcPts val="0"/>
              </a:spcBef>
              <a:buNone/>
            </a:pPr>
            <a:r>
              <a:rPr lang="en" sz="1350">
                <a:solidFill>
                  <a:srgbClr val="555459"/>
                </a:solidFill>
                <a:latin typeface="Arial"/>
                <a:ea typeface="Arial"/>
                <a:cs typeface="Arial"/>
                <a:sym typeface="Arial"/>
              </a:rPr>
              <a:t>Team NSA: Darrin Ginoza,</a:t>
            </a:r>
            <a:r>
              <a:rPr lang="en" sz="1350">
                <a:solidFill>
                  <a:srgbClr val="9E9EA6"/>
                </a:solidFill>
                <a:highlight>
                  <a:srgbClr val="FDFEFF"/>
                </a:highlight>
                <a:latin typeface="Arial"/>
                <a:ea typeface="Arial"/>
                <a:cs typeface="Arial"/>
                <a:sym typeface="Arial"/>
              </a:rPr>
              <a:t> </a:t>
            </a:r>
            <a:r>
              <a:rPr lang="en" sz="1350">
                <a:solidFill>
                  <a:srgbClr val="555459"/>
                </a:solidFill>
                <a:latin typeface="Arial"/>
                <a:ea typeface="Arial"/>
                <a:cs typeface="Arial"/>
                <a:sym typeface="Arial"/>
              </a:rPr>
              <a:t>Jack Abernathy,</a:t>
            </a:r>
            <a:r>
              <a:rPr lang="en" sz="1350">
                <a:solidFill>
                  <a:srgbClr val="9E9EA6"/>
                </a:solidFill>
                <a:highlight>
                  <a:srgbClr val="FDFEFF"/>
                </a:highlight>
                <a:latin typeface="Arial"/>
                <a:ea typeface="Arial"/>
                <a:cs typeface="Arial"/>
                <a:sym typeface="Arial"/>
              </a:rPr>
              <a:t> </a:t>
            </a:r>
            <a:r>
              <a:rPr lang="en" sz="1350">
                <a:solidFill>
                  <a:srgbClr val="555459"/>
                </a:solidFill>
                <a:latin typeface="Arial"/>
                <a:ea typeface="Arial"/>
                <a:cs typeface="Arial"/>
                <a:sym typeface="Arial"/>
              </a:rPr>
              <a:t>Joe Squeri, </a:t>
            </a:r>
          </a:p>
          <a:p>
            <a:pPr lvl="0" rtl="0">
              <a:spcBef>
                <a:spcPts val="0"/>
              </a:spcBef>
              <a:buNone/>
            </a:pPr>
            <a:r>
              <a:rPr lang="en" sz="1350">
                <a:solidFill>
                  <a:srgbClr val="555459"/>
                </a:solidFill>
                <a:latin typeface="Arial"/>
                <a:ea typeface="Arial"/>
                <a:cs typeface="Arial"/>
                <a:sym typeface="Arial"/>
              </a:rPr>
              <a:t>Patrick Murphy, Ravi Darbha</a:t>
            </a:r>
            <a:r>
              <a:rPr lang="en" sz="1350">
                <a:solidFill>
                  <a:srgbClr val="9E9EA6"/>
                </a:solidFill>
                <a:highlight>
                  <a:srgbClr val="FDFEFF"/>
                </a:highlight>
                <a:latin typeface="Arial"/>
                <a:ea typeface="Arial"/>
                <a:cs typeface="Arial"/>
                <a:sym typeface="Arial"/>
              </a:rPr>
              <a:t> </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Camera Controller - Capturing Pixels</a:t>
            </a:r>
          </a:p>
        </p:txBody>
      </p:sp>
      <p:sp>
        <p:nvSpPr>
          <p:cNvPr id="134" name="Shape 134"/>
          <p:cNvSpPr txBox="1"/>
          <p:nvPr>
            <p:ph idx="1" type="body"/>
          </p:nvPr>
        </p:nvSpPr>
        <p:spPr>
          <a:xfrm>
            <a:off x="277125" y="1152425"/>
            <a:ext cx="8520600" cy="3302700"/>
          </a:xfrm>
          <a:prstGeom prst="rect">
            <a:avLst/>
          </a:prstGeom>
        </p:spPr>
        <p:txBody>
          <a:bodyPr anchorCtr="0" anchor="t" bIns="91425" lIns="91425" rIns="91425" tIns="91425">
            <a:noAutofit/>
          </a:bodyPr>
          <a:lstStyle/>
          <a:p>
            <a:pPr indent="-228600" lvl="0" marL="457200" rtl="0">
              <a:lnSpc>
                <a:spcPct val="100000"/>
              </a:lnSpc>
              <a:spcBef>
                <a:spcPts val="0"/>
              </a:spcBef>
            </a:pPr>
            <a:r>
              <a:rPr lang="en"/>
              <a:t>Camera provides full framed images (640 x 480 pixels) controlled through the Serial Camera Control Bus (SCCB) interface which is compatible with an I2C interface</a:t>
            </a:r>
          </a:p>
          <a:p>
            <a:pPr indent="-228600" lvl="0" marL="457200" rtl="0">
              <a:lnSpc>
                <a:spcPct val="100000"/>
              </a:lnSpc>
              <a:spcBef>
                <a:spcPts val="0"/>
              </a:spcBef>
            </a:pPr>
            <a:r>
              <a:rPr lang="en"/>
              <a:t>The camera transfers individual pixels in RGB565  format (Red: 5 bits, Green: 6 bits, Blue: 5 bits). Pixel data is streamed in row by row.</a:t>
            </a:r>
            <a:r>
              <a:rPr lang="en" sz="1400"/>
              <a:t> </a:t>
            </a:r>
          </a:p>
          <a:p>
            <a:pPr indent="-228600" lvl="0" marL="457200" rtl="0">
              <a:lnSpc>
                <a:spcPct val="100000"/>
              </a:lnSpc>
              <a:spcBef>
                <a:spcPts val="0"/>
              </a:spcBef>
            </a:pPr>
            <a:r>
              <a:rPr lang="en"/>
              <a:t>Our camera controller captures the pixel data provided by the camera and truncates it to RGB444 format (Red: 4 bits, Green: 4 bits, Blue: 4 bits) before passing data onto the frame buffer.</a:t>
            </a:r>
          </a:p>
        </p:txBody>
      </p:sp>
      <p:pic>
        <p:nvPicPr>
          <p:cNvPr id="135" name="Shape 135"/>
          <p:cNvPicPr preferRelativeResize="0"/>
          <p:nvPr/>
        </p:nvPicPr>
        <p:blipFill>
          <a:blip r:embed="rId3">
            <a:alphaModFix/>
          </a:blip>
          <a:stretch>
            <a:fillRect/>
          </a:stretch>
        </p:blipFill>
        <p:spPr>
          <a:xfrm>
            <a:off x="5423674" y="3629474"/>
            <a:ext cx="3720323" cy="1410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
              <a:t>Camera Controller - Frame Buffer</a:t>
            </a:r>
          </a:p>
        </p:txBody>
      </p:sp>
      <p:sp>
        <p:nvSpPr>
          <p:cNvPr id="141" name="Shape 141"/>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rtl="0">
              <a:lnSpc>
                <a:spcPct val="100000"/>
              </a:lnSpc>
              <a:spcBef>
                <a:spcPts val="0"/>
              </a:spcBef>
            </a:pPr>
            <a:r>
              <a:rPr lang="en"/>
              <a:t>An IP core is used to buffer incoming frames. The frame buffer is capable of holding one entire frame (640 x 480 = 307,200 pixels) at once. </a:t>
            </a:r>
          </a:p>
          <a:p>
            <a:pPr indent="-228600" lvl="1" marL="914400" rtl="0">
              <a:lnSpc>
                <a:spcPct val="100000"/>
              </a:lnSpc>
              <a:spcBef>
                <a:spcPts val="0"/>
              </a:spcBef>
            </a:pPr>
            <a:r>
              <a:rPr lang="en"/>
              <a:t>This is a total of 460,800 bytes as our pixels are 12 bits each.</a:t>
            </a:r>
          </a:p>
          <a:p>
            <a:pPr indent="-228600" lvl="0" marL="457200" rtl="0">
              <a:lnSpc>
                <a:spcPct val="100000"/>
              </a:lnSpc>
              <a:spcBef>
                <a:spcPts val="0"/>
              </a:spcBef>
            </a:pPr>
            <a:r>
              <a:rPr lang="en"/>
              <a:t>As a new frame is streamed in, it begins to overwrite the previous frame saved in the frame buffer</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 name="Shape 145"/>
        <p:cNvGrpSpPr/>
        <p:nvPr/>
      </p:nvGrpSpPr>
      <p:grpSpPr>
        <a:xfrm>
          <a:off x="0" y="0"/>
          <a:ext cx="0" cy="0"/>
          <a:chOff x="0" y="0"/>
          <a:chExt cx="0" cy="0"/>
        </a:xfrm>
      </p:grpSpPr>
      <p:sp>
        <p:nvSpPr>
          <p:cNvPr id="146" name="Shape 146"/>
          <p:cNvSpPr txBox="1"/>
          <p:nvPr>
            <p:ph type="title"/>
          </p:nvPr>
        </p:nvSpPr>
        <p:spPr>
          <a:xfrm>
            <a:off x="311700" y="438100"/>
            <a:ext cx="8520600" cy="707400"/>
          </a:xfrm>
          <a:prstGeom prst="rect">
            <a:avLst/>
          </a:prstGeom>
        </p:spPr>
        <p:txBody>
          <a:bodyPr anchorCtr="0" anchor="t" bIns="91425" lIns="91425" rIns="91425" tIns="91425">
            <a:noAutofit/>
          </a:bodyPr>
          <a:lstStyle/>
          <a:p>
            <a:pPr lvl="0" rtl="0">
              <a:spcBef>
                <a:spcPts val="0"/>
              </a:spcBef>
              <a:buNone/>
            </a:pPr>
            <a:r>
              <a:rPr lang="en"/>
              <a:t>Window Operator - Kernel Convolution</a:t>
            </a:r>
          </a:p>
        </p:txBody>
      </p:sp>
      <p:pic>
        <p:nvPicPr>
          <p:cNvPr id="147" name="Shape 147"/>
          <p:cNvPicPr preferRelativeResize="0"/>
          <p:nvPr/>
        </p:nvPicPr>
        <p:blipFill>
          <a:blip r:embed="rId3">
            <a:alphaModFix/>
          </a:blip>
          <a:stretch>
            <a:fillRect/>
          </a:stretch>
        </p:blipFill>
        <p:spPr>
          <a:xfrm>
            <a:off x="1993500" y="1200825"/>
            <a:ext cx="4961274" cy="38278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ph type="title"/>
          </p:nvPr>
        </p:nvSpPr>
        <p:spPr>
          <a:xfrm>
            <a:off x="311700" y="438100"/>
            <a:ext cx="8520600" cy="707400"/>
          </a:xfrm>
          <a:prstGeom prst="rect">
            <a:avLst/>
          </a:prstGeom>
        </p:spPr>
        <p:txBody>
          <a:bodyPr anchorCtr="0" anchor="t" bIns="91425" lIns="91425" rIns="91425" tIns="91425">
            <a:noAutofit/>
          </a:bodyPr>
          <a:lstStyle/>
          <a:p>
            <a:pPr lvl="0" rtl="0">
              <a:spcBef>
                <a:spcPts val="0"/>
              </a:spcBef>
              <a:buNone/>
            </a:pPr>
            <a:r>
              <a:rPr lang="en"/>
              <a:t>Window Module - Preprocessing</a:t>
            </a:r>
          </a:p>
        </p:txBody>
      </p:sp>
      <p:sp>
        <p:nvSpPr>
          <p:cNvPr id="153" name="Shape 153"/>
          <p:cNvSpPr txBox="1"/>
          <p:nvPr/>
        </p:nvSpPr>
        <p:spPr>
          <a:xfrm>
            <a:off x="338750" y="1403400"/>
            <a:ext cx="4659600" cy="2945100"/>
          </a:xfrm>
          <a:prstGeom prst="rect">
            <a:avLst/>
          </a:prstGeom>
          <a:noFill/>
          <a:ln>
            <a:noFill/>
          </a:ln>
        </p:spPr>
        <p:txBody>
          <a:bodyPr anchorCtr="0" anchor="t" bIns="91425" lIns="91425" rIns="91425" tIns="91425">
            <a:noAutofit/>
          </a:bodyPr>
          <a:lstStyle/>
          <a:p>
            <a:pPr indent="-342900" lvl="0" marL="457200" rtl="0">
              <a:spcBef>
                <a:spcPts val="0"/>
              </a:spcBef>
              <a:spcAft>
                <a:spcPts val="1600"/>
              </a:spcAft>
              <a:buClr>
                <a:schemeClr val="dk2"/>
              </a:buClr>
              <a:buSzPct val="100000"/>
              <a:buFont typeface="Open Sans"/>
            </a:pPr>
            <a:r>
              <a:rPr lang="en" sz="1800">
                <a:solidFill>
                  <a:schemeClr val="dk2"/>
                </a:solidFill>
                <a:latin typeface="Open Sans"/>
                <a:ea typeface="Open Sans"/>
                <a:cs typeface="Open Sans"/>
                <a:sym typeface="Open Sans"/>
              </a:rPr>
              <a:t>Pixels are passed from the frame buffer into our window module. </a:t>
            </a:r>
          </a:p>
          <a:p>
            <a:pPr indent="-342900" lvl="0" marL="457200" rtl="0">
              <a:spcBef>
                <a:spcPts val="0"/>
              </a:spcBef>
              <a:spcAft>
                <a:spcPts val="1600"/>
              </a:spcAft>
              <a:buClr>
                <a:schemeClr val="dk2"/>
              </a:buClr>
              <a:buSzPct val="100000"/>
              <a:buFont typeface="Open Sans"/>
            </a:pPr>
            <a:r>
              <a:rPr lang="en" sz="1800">
                <a:solidFill>
                  <a:schemeClr val="dk2"/>
                </a:solidFill>
                <a:latin typeface="Open Sans"/>
                <a:ea typeface="Open Sans"/>
                <a:cs typeface="Open Sans"/>
                <a:sym typeface="Open Sans"/>
              </a:rPr>
              <a:t>Before performing any windowing operation, the RGB pixel is converted to grayscale:</a:t>
            </a:r>
          </a:p>
        </p:txBody>
      </p:sp>
      <p:pic>
        <p:nvPicPr>
          <p:cNvPr id="154" name="Shape 154"/>
          <p:cNvPicPr preferRelativeResize="0"/>
          <p:nvPr/>
        </p:nvPicPr>
        <p:blipFill>
          <a:blip r:embed="rId4">
            <a:alphaModFix/>
          </a:blip>
          <a:stretch>
            <a:fillRect/>
          </a:stretch>
        </p:blipFill>
        <p:spPr>
          <a:xfrm>
            <a:off x="1873524" y="3243400"/>
            <a:ext cx="2292300" cy="1489599"/>
          </a:xfrm>
          <a:prstGeom prst="rect">
            <a:avLst/>
          </a:prstGeom>
          <a:noFill/>
          <a:ln>
            <a:noFill/>
          </a:ln>
        </p:spPr>
      </p:pic>
      <p:sp>
        <p:nvSpPr>
          <p:cNvPr id="155" name="Shape 155"/>
          <p:cNvSpPr txBox="1"/>
          <p:nvPr/>
        </p:nvSpPr>
        <p:spPr>
          <a:xfrm>
            <a:off x="338750" y="4606400"/>
            <a:ext cx="7846500" cy="464700"/>
          </a:xfrm>
          <a:prstGeom prst="rect">
            <a:avLst/>
          </a:prstGeom>
          <a:noFill/>
          <a:ln>
            <a:noFill/>
          </a:ln>
        </p:spPr>
        <p:txBody>
          <a:bodyPr anchorCtr="0" anchor="ctr" bIns="91425" lIns="91425" rIns="91425" tIns="91425">
            <a:noAutofit/>
          </a:bodyPr>
          <a:lstStyle/>
          <a:p>
            <a:pPr lvl="0" rtl="0">
              <a:spcBef>
                <a:spcPts val="0"/>
              </a:spcBef>
              <a:buNone/>
            </a:pPr>
            <a:r>
              <a:rPr lang="en" sz="800">
                <a:solidFill>
                  <a:srgbClr val="666666"/>
                </a:solidFill>
              </a:rPr>
              <a:t>M. Po-Leen Ooi (2006) “Hardware Implementation for Face Detection on Xilinx Virtex-II FPGA using</a:t>
            </a:r>
          </a:p>
          <a:p>
            <a:pPr lvl="0" rtl="0">
              <a:spcBef>
                <a:spcPts val="0"/>
              </a:spcBef>
              <a:buNone/>
            </a:pPr>
            <a:r>
              <a:rPr lang="en" sz="800">
                <a:solidFill>
                  <a:srgbClr val="666666"/>
                </a:solidFill>
              </a:rPr>
              <a:t>the Reversible Component Transformation Colour Space”v </a:t>
            </a:r>
            <a:r>
              <a:rPr lang="en" sz="800">
                <a:solidFill>
                  <a:srgbClr val="666666"/>
                </a:solidFill>
                <a:highlight>
                  <a:srgbClr val="FFFFFF"/>
                </a:highlight>
                <a:hlinkClick r:id="rId5"/>
              </a:rPr>
              <a:t>Electronic Design, Test and Applications, 2006. DELTA 2006. Third IEEE International Workshop on</a:t>
            </a:r>
          </a:p>
        </p:txBody>
      </p:sp>
      <p:pic>
        <p:nvPicPr>
          <p:cNvPr id="156" name="Shape 156"/>
          <p:cNvPicPr preferRelativeResize="0"/>
          <p:nvPr/>
        </p:nvPicPr>
        <p:blipFill>
          <a:blip r:embed="rId6">
            <a:alphaModFix/>
          </a:blip>
          <a:stretch>
            <a:fillRect/>
          </a:stretch>
        </p:blipFill>
        <p:spPr>
          <a:xfrm>
            <a:off x="7069447" y="353150"/>
            <a:ext cx="1616977" cy="4395323"/>
          </a:xfrm>
          <a:prstGeom prst="rect">
            <a:avLst/>
          </a:prstGeom>
          <a:noFill/>
          <a:ln>
            <a:noFill/>
          </a:ln>
        </p:spPr>
      </p:pic>
      <p:sp>
        <p:nvSpPr>
          <p:cNvPr id="157" name="Shape 157"/>
          <p:cNvSpPr txBox="1"/>
          <p:nvPr/>
        </p:nvSpPr>
        <p:spPr>
          <a:xfrm>
            <a:off x="5981300" y="658727"/>
            <a:ext cx="911100" cy="295499"/>
          </a:xfrm>
          <a:prstGeom prst="rect">
            <a:avLst/>
          </a:prstGeom>
          <a:noFill/>
          <a:ln>
            <a:noFill/>
          </a:ln>
        </p:spPr>
        <p:txBody>
          <a:bodyPr anchorCtr="0" anchor="t" bIns="91425" lIns="91425" rIns="91425" tIns="91425">
            <a:noAutofit/>
          </a:bodyPr>
          <a:lstStyle/>
          <a:p>
            <a:pPr lvl="0">
              <a:spcBef>
                <a:spcPts val="0"/>
              </a:spcBef>
              <a:buNone/>
            </a:pPr>
            <a:r>
              <a:rPr lang="en"/>
              <a:t>Original</a:t>
            </a:r>
          </a:p>
        </p:txBody>
      </p:sp>
      <p:sp>
        <p:nvSpPr>
          <p:cNvPr id="158" name="Shape 158"/>
          <p:cNvSpPr txBox="1"/>
          <p:nvPr/>
        </p:nvSpPr>
        <p:spPr>
          <a:xfrm>
            <a:off x="6260440" y="1788553"/>
            <a:ext cx="352799" cy="405900"/>
          </a:xfrm>
          <a:prstGeom prst="rect">
            <a:avLst/>
          </a:prstGeom>
          <a:noFill/>
          <a:ln>
            <a:noFill/>
          </a:ln>
        </p:spPr>
        <p:txBody>
          <a:bodyPr anchorCtr="0" anchor="t" bIns="91425" lIns="91425" rIns="91425" tIns="91425">
            <a:noAutofit/>
          </a:bodyPr>
          <a:lstStyle/>
          <a:p>
            <a:pPr lvl="0">
              <a:spcBef>
                <a:spcPts val="0"/>
              </a:spcBef>
              <a:buNone/>
            </a:pPr>
            <a:r>
              <a:rPr lang="en"/>
              <a:t>Y</a:t>
            </a:r>
          </a:p>
        </p:txBody>
      </p:sp>
      <p:sp>
        <p:nvSpPr>
          <p:cNvPr id="159" name="Shape 159"/>
          <p:cNvSpPr txBox="1"/>
          <p:nvPr/>
        </p:nvSpPr>
        <p:spPr>
          <a:xfrm>
            <a:off x="6260590" y="2837507"/>
            <a:ext cx="352799" cy="405900"/>
          </a:xfrm>
          <a:prstGeom prst="rect">
            <a:avLst/>
          </a:prstGeom>
          <a:noFill/>
          <a:ln>
            <a:noFill/>
          </a:ln>
        </p:spPr>
        <p:txBody>
          <a:bodyPr anchorCtr="0" anchor="t" bIns="91425" lIns="91425" rIns="91425" tIns="91425">
            <a:noAutofit/>
          </a:bodyPr>
          <a:lstStyle/>
          <a:p>
            <a:pPr lvl="0" rtl="0">
              <a:spcBef>
                <a:spcPts val="0"/>
              </a:spcBef>
              <a:buNone/>
            </a:pPr>
            <a:r>
              <a:rPr lang="en"/>
              <a:t>U</a:t>
            </a:r>
          </a:p>
        </p:txBody>
      </p:sp>
      <p:sp>
        <p:nvSpPr>
          <p:cNvPr id="160" name="Shape 160"/>
          <p:cNvSpPr txBox="1"/>
          <p:nvPr/>
        </p:nvSpPr>
        <p:spPr>
          <a:xfrm>
            <a:off x="6260590" y="3917045"/>
            <a:ext cx="352799" cy="405900"/>
          </a:xfrm>
          <a:prstGeom prst="rect">
            <a:avLst/>
          </a:prstGeom>
          <a:noFill/>
          <a:ln>
            <a:noFill/>
          </a:ln>
        </p:spPr>
        <p:txBody>
          <a:bodyPr anchorCtr="0" anchor="t" bIns="91425" lIns="91425" rIns="91425" tIns="91425">
            <a:noAutofit/>
          </a:bodyPr>
          <a:lstStyle/>
          <a:p>
            <a:pPr lvl="0" rtl="0">
              <a:spcBef>
                <a:spcPts val="0"/>
              </a:spcBef>
              <a:buNone/>
            </a:pPr>
            <a:r>
              <a:rPr lang="en"/>
              <a:t>V</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type="title"/>
          </p:nvPr>
        </p:nvSpPr>
        <p:spPr>
          <a:xfrm>
            <a:off x="311700" y="438100"/>
            <a:ext cx="8520600" cy="707400"/>
          </a:xfrm>
          <a:prstGeom prst="rect">
            <a:avLst/>
          </a:prstGeom>
        </p:spPr>
        <p:txBody>
          <a:bodyPr anchorCtr="0" anchor="t" bIns="91425" lIns="91425" rIns="91425" tIns="91425">
            <a:noAutofit/>
          </a:bodyPr>
          <a:lstStyle/>
          <a:p>
            <a:pPr lvl="0" rtl="0">
              <a:spcBef>
                <a:spcPts val="0"/>
              </a:spcBef>
              <a:buNone/>
            </a:pPr>
            <a:r>
              <a:rPr lang="en"/>
              <a:t>Window Module - Design</a:t>
            </a:r>
          </a:p>
        </p:txBody>
      </p:sp>
      <p:pic>
        <p:nvPicPr>
          <p:cNvPr id="166" name="Shape 166"/>
          <p:cNvPicPr preferRelativeResize="0"/>
          <p:nvPr/>
        </p:nvPicPr>
        <p:blipFill>
          <a:blip r:embed="rId3">
            <a:alphaModFix/>
          </a:blip>
          <a:stretch>
            <a:fillRect/>
          </a:stretch>
        </p:blipFill>
        <p:spPr>
          <a:xfrm>
            <a:off x="4839301" y="1117325"/>
            <a:ext cx="4147275" cy="2223325"/>
          </a:xfrm>
          <a:prstGeom prst="rect">
            <a:avLst/>
          </a:prstGeom>
          <a:noFill/>
          <a:ln>
            <a:noFill/>
          </a:ln>
        </p:spPr>
      </p:pic>
      <p:sp>
        <p:nvSpPr>
          <p:cNvPr id="167" name="Shape 167"/>
          <p:cNvSpPr txBox="1"/>
          <p:nvPr/>
        </p:nvSpPr>
        <p:spPr>
          <a:xfrm>
            <a:off x="5682725" y="3375200"/>
            <a:ext cx="2914500" cy="464700"/>
          </a:xfrm>
          <a:prstGeom prst="rect">
            <a:avLst/>
          </a:prstGeom>
          <a:noFill/>
          <a:ln>
            <a:noFill/>
          </a:ln>
        </p:spPr>
        <p:txBody>
          <a:bodyPr anchorCtr="0" anchor="t" bIns="91425" lIns="91425" rIns="91425" tIns="91425">
            <a:noAutofit/>
          </a:bodyPr>
          <a:lstStyle/>
          <a:p>
            <a:pPr lvl="0" rtl="0">
              <a:spcBef>
                <a:spcPts val="0"/>
              </a:spcBef>
              <a:buNone/>
            </a:pPr>
            <a:r>
              <a:rPr lang="en" sz="800">
                <a:solidFill>
                  <a:srgbClr val="666666"/>
                </a:solidFill>
                <a:latin typeface="Times New Roman"/>
                <a:ea typeface="Times New Roman"/>
                <a:cs typeface="Times New Roman"/>
                <a:sym typeface="Times New Roman"/>
              </a:rPr>
              <a:t>C. Supe, (2014) “Real Time Implementation of Spatial Filtering on FPGA”, Advances in Vision Computing, vol. 1, no. 4 December 2014.</a:t>
            </a:r>
          </a:p>
          <a:p>
            <a:pPr lvl="0" rtl="0">
              <a:spcBef>
                <a:spcPts val="0"/>
              </a:spcBef>
              <a:buNone/>
            </a:pPr>
            <a:r>
              <a:t/>
            </a:r>
            <a:endParaRPr/>
          </a:p>
        </p:txBody>
      </p:sp>
      <p:sp>
        <p:nvSpPr>
          <p:cNvPr id="168" name="Shape 168"/>
          <p:cNvSpPr txBox="1"/>
          <p:nvPr/>
        </p:nvSpPr>
        <p:spPr>
          <a:xfrm>
            <a:off x="338750" y="1403400"/>
            <a:ext cx="3982200" cy="2945100"/>
          </a:xfrm>
          <a:prstGeom prst="rect">
            <a:avLst/>
          </a:prstGeom>
          <a:noFill/>
          <a:ln>
            <a:noFill/>
          </a:ln>
        </p:spPr>
        <p:txBody>
          <a:bodyPr anchorCtr="0" anchor="t" bIns="91425" lIns="91425" rIns="91425" tIns="91425">
            <a:noAutofit/>
          </a:bodyPr>
          <a:lstStyle/>
          <a:p>
            <a:pPr indent="-342900" lvl="0" marL="457200" rtl="0">
              <a:spcBef>
                <a:spcPts val="0"/>
              </a:spcBef>
              <a:spcAft>
                <a:spcPts val="1600"/>
              </a:spcAft>
              <a:buClr>
                <a:schemeClr val="dk2"/>
              </a:buClr>
              <a:buSzPct val="100000"/>
              <a:buFont typeface="Open Sans"/>
            </a:pPr>
            <a:r>
              <a:rPr lang="en" sz="1800">
                <a:solidFill>
                  <a:schemeClr val="dk2"/>
                </a:solidFill>
                <a:latin typeface="Open Sans"/>
                <a:ea typeface="Open Sans"/>
                <a:cs typeface="Open Sans"/>
                <a:sym typeface="Open Sans"/>
              </a:rPr>
              <a:t>Our window module uses a 3x3 window to perform image processing. </a:t>
            </a:r>
          </a:p>
          <a:p>
            <a:pPr indent="-342900" lvl="0" marL="457200" rtl="0">
              <a:spcBef>
                <a:spcPts val="0"/>
              </a:spcBef>
              <a:spcAft>
                <a:spcPts val="1600"/>
              </a:spcAft>
              <a:buClr>
                <a:schemeClr val="dk2"/>
              </a:buClr>
              <a:buSzPct val="100000"/>
              <a:buFont typeface="Open Sans"/>
            </a:pPr>
            <a:r>
              <a:rPr lang="en" sz="1800">
                <a:solidFill>
                  <a:schemeClr val="dk2"/>
                </a:solidFill>
                <a:latin typeface="Open Sans"/>
                <a:ea typeface="Open Sans"/>
                <a:cs typeface="Open Sans"/>
                <a:sym typeface="Open Sans"/>
              </a:rPr>
              <a:t>To ensure the proper pixels are used in our window operation, two FIFO queues (row buffers) are used in conjunction with our window. These are necessary as pixel data streams in row by row. </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txBox="1"/>
          <p:nvPr>
            <p:ph type="title"/>
          </p:nvPr>
        </p:nvSpPr>
        <p:spPr>
          <a:xfrm>
            <a:off x="311700" y="438100"/>
            <a:ext cx="8520600" cy="707400"/>
          </a:xfrm>
          <a:prstGeom prst="rect">
            <a:avLst/>
          </a:prstGeom>
        </p:spPr>
        <p:txBody>
          <a:bodyPr anchorCtr="0" anchor="t" bIns="91425" lIns="91425" rIns="91425" tIns="91425">
            <a:noAutofit/>
          </a:bodyPr>
          <a:lstStyle/>
          <a:p>
            <a:pPr lvl="0" rtl="0">
              <a:spcBef>
                <a:spcPts val="0"/>
              </a:spcBef>
              <a:buNone/>
            </a:pPr>
            <a:r>
              <a:rPr lang="en"/>
              <a:t>Window Operators</a:t>
            </a:r>
          </a:p>
        </p:txBody>
      </p:sp>
      <p:sp>
        <p:nvSpPr>
          <p:cNvPr id="174" name="Shape 174"/>
          <p:cNvSpPr txBox="1"/>
          <p:nvPr/>
        </p:nvSpPr>
        <p:spPr>
          <a:xfrm>
            <a:off x="338750" y="1306425"/>
            <a:ext cx="8250000" cy="366600"/>
          </a:xfrm>
          <a:prstGeom prst="rect">
            <a:avLst/>
          </a:prstGeom>
          <a:noFill/>
          <a:ln>
            <a:noFill/>
          </a:ln>
        </p:spPr>
        <p:txBody>
          <a:bodyPr anchorCtr="0" anchor="t" bIns="91425" lIns="91425" rIns="91425" tIns="91425">
            <a:noAutofit/>
          </a:bodyPr>
          <a:lstStyle/>
          <a:p>
            <a:pPr indent="-317500" lvl="0" marL="457200" rtl="0">
              <a:spcBef>
                <a:spcPts val="0"/>
              </a:spcBef>
              <a:spcAft>
                <a:spcPts val="1600"/>
              </a:spcAft>
              <a:buClr>
                <a:schemeClr val="dk2"/>
              </a:buClr>
              <a:buFont typeface="Open Sans"/>
            </a:pPr>
            <a:r>
              <a:rPr lang="en">
                <a:solidFill>
                  <a:schemeClr val="dk2"/>
                </a:solidFill>
                <a:latin typeface="Open Sans"/>
                <a:ea typeface="Open Sans"/>
                <a:cs typeface="Open Sans"/>
                <a:sym typeface="Open Sans"/>
              </a:rPr>
              <a:t>Experimented with a various window operations, as well as combining multiple operations: </a:t>
            </a:r>
          </a:p>
          <a:p>
            <a:pPr lvl="0" rtl="0">
              <a:spcBef>
                <a:spcPts val="0"/>
              </a:spcBef>
              <a:spcAft>
                <a:spcPts val="1600"/>
              </a:spcAft>
              <a:buNone/>
            </a:pPr>
            <a:r>
              <a:t/>
            </a:r>
            <a:endParaRPr sz="1800">
              <a:solidFill>
                <a:schemeClr val="dk2"/>
              </a:solidFill>
              <a:latin typeface="Open Sans"/>
              <a:ea typeface="Open Sans"/>
              <a:cs typeface="Open Sans"/>
              <a:sym typeface="Open Sans"/>
            </a:endParaRPr>
          </a:p>
        </p:txBody>
      </p:sp>
      <p:pic>
        <p:nvPicPr>
          <p:cNvPr descr="Vd-Orig.png" id="175" name="Shape 175"/>
          <p:cNvPicPr preferRelativeResize="0"/>
          <p:nvPr/>
        </p:nvPicPr>
        <p:blipFill>
          <a:blip r:embed="rId3">
            <a:alphaModFix/>
          </a:blip>
          <a:stretch>
            <a:fillRect/>
          </a:stretch>
        </p:blipFill>
        <p:spPr>
          <a:xfrm>
            <a:off x="7707550" y="156800"/>
            <a:ext cx="1143000" cy="1143000"/>
          </a:xfrm>
          <a:prstGeom prst="rect">
            <a:avLst/>
          </a:prstGeom>
          <a:noFill/>
          <a:ln>
            <a:noFill/>
          </a:ln>
        </p:spPr>
      </p:pic>
      <p:pic>
        <p:nvPicPr>
          <p:cNvPr id="176" name="Shape 176"/>
          <p:cNvPicPr preferRelativeResize="0"/>
          <p:nvPr/>
        </p:nvPicPr>
        <p:blipFill>
          <a:blip r:embed="rId4">
            <a:alphaModFix/>
          </a:blip>
          <a:stretch>
            <a:fillRect/>
          </a:stretch>
        </p:blipFill>
        <p:spPr>
          <a:xfrm>
            <a:off x="529799" y="1995950"/>
            <a:ext cx="1107575" cy="774402"/>
          </a:xfrm>
          <a:prstGeom prst="rect">
            <a:avLst/>
          </a:prstGeom>
          <a:noFill/>
          <a:ln>
            <a:noFill/>
          </a:ln>
        </p:spPr>
      </p:pic>
      <p:pic>
        <p:nvPicPr>
          <p:cNvPr id="177" name="Shape 177"/>
          <p:cNvPicPr preferRelativeResize="0"/>
          <p:nvPr/>
        </p:nvPicPr>
        <p:blipFill>
          <a:blip r:embed="rId5">
            <a:alphaModFix/>
          </a:blip>
          <a:stretch>
            <a:fillRect/>
          </a:stretch>
        </p:blipFill>
        <p:spPr>
          <a:xfrm>
            <a:off x="1526025" y="2087750"/>
            <a:ext cx="684974" cy="678254"/>
          </a:xfrm>
          <a:prstGeom prst="rect">
            <a:avLst/>
          </a:prstGeom>
          <a:noFill/>
          <a:ln>
            <a:noFill/>
          </a:ln>
        </p:spPr>
      </p:pic>
      <p:pic>
        <p:nvPicPr>
          <p:cNvPr id="178" name="Shape 178"/>
          <p:cNvPicPr preferRelativeResize="0"/>
          <p:nvPr/>
        </p:nvPicPr>
        <p:blipFill>
          <a:blip r:embed="rId6">
            <a:alphaModFix/>
          </a:blip>
          <a:stretch>
            <a:fillRect/>
          </a:stretch>
        </p:blipFill>
        <p:spPr>
          <a:xfrm>
            <a:off x="2408875" y="2029449"/>
            <a:ext cx="1149525" cy="707400"/>
          </a:xfrm>
          <a:prstGeom prst="rect">
            <a:avLst/>
          </a:prstGeom>
          <a:noFill/>
          <a:ln>
            <a:noFill/>
          </a:ln>
        </p:spPr>
      </p:pic>
      <p:pic>
        <p:nvPicPr>
          <p:cNvPr id="179" name="Shape 179"/>
          <p:cNvPicPr preferRelativeResize="0"/>
          <p:nvPr/>
        </p:nvPicPr>
        <p:blipFill>
          <a:blip r:embed="rId7">
            <a:alphaModFix/>
          </a:blip>
          <a:stretch>
            <a:fillRect/>
          </a:stretch>
        </p:blipFill>
        <p:spPr>
          <a:xfrm>
            <a:off x="3558400" y="2040662"/>
            <a:ext cx="684974" cy="684974"/>
          </a:xfrm>
          <a:prstGeom prst="rect">
            <a:avLst/>
          </a:prstGeom>
          <a:noFill/>
          <a:ln>
            <a:noFill/>
          </a:ln>
        </p:spPr>
      </p:pic>
      <p:pic>
        <p:nvPicPr>
          <p:cNvPr id="180" name="Shape 180"/>
          <p:cNvPicPr preferRelativeResize="0"/>
          <p:nvPr/>
        </p:nvPicPr>
        <p:blipFill>
          <a:blip r:embed="rId8">
            <a:alphaModFix/>
          </a:blip>
          <a:stretch>
            <a:fillRect/>
          </a:stretch>
        </p:blipFill>
        <p:spPr>
          <a:xfrm>
            <a:off x="529799" y="3287038"/>
            <a:ext cx="1019600" cy="602150"/>
          </a:xfrm>
          <a:prstGeom prst="rect">
            <a:avLst/>
          </a:prstGeom>
          <a:noFill/>
          <a:ln>
            <a:noFill/>
          </a:ln>
        </p:spPr>
      </p:pic>
      <p:pic>
        <p:nvPicPr>
          <p:cNvPr id="181" name="Shape 181"/>
          <p:cNvPicPr preferRelativeResize="0"/>
          <p:nvPr/>
        </p:nvPicPr>
        <p:blipFill>
          <a:blip r:embed="rId9">
            <a:alphaModFix/>
          </a:blip>
          <a:stretch>
            <a:fillRect/>
          </a:stretch>
        </p:blipFill>
        <p:spPr>
          <a:xfrm>
            <a:off x="1526025" y="3287037"/>
            <a:ext cx="684974" cy="678263"/>
          </a:xfrm>
          <a:prstGeom prst="rect">
            <a:avLst/>
          </a:prstGeom>
          <a:noFill/>
          <a:ln>
            <a:noFill/>
          </a:ln>
        </p:spPr>
      </p:pic>
      <p:pic>
        <p:nvPicPr>
          <p:cNvPr id="182" name="Shape 182"/>
          <p:cNvPicPr preferRelativeResize="0"/>
          <p:nvPr/>
        </p:nvPicPr>
        <p:blipFill>
          <a:blip r:embed="rId10">
            <a:alphaModFix/>
          </a:blip>
          <a:stretch>
            <a:fillRect/>
          </a:stretch>
        </p:blipFill>
        <p:spPr>
          <a:xfrm>
            <a:off x="5219525" y="2030536"/>
            <a:ext cx="1019600" cy="705223"/>
          </a:xfrm>
          <a:prstGeom prst="rect">
            <a:avLst/>
          </a:prstGeom>
          <a:noFill/>
          <a:ln>
            <a:noFill/>
          </a:ln>
        </p:spPr>
      </p:pic>
      <p:pic>
        <p:nvPicPr>
          <p:cNvPr id="183" name="Shape 183"/>
          <p:cNvPicPr preferRelativeResize="0"/>
          <p:nvPr/>
        </p:nvPicPr>
        <p:blipFill>
          <a:blip r:embed="rId11">
            <a:alphaModFix/>
          </a:blip>
          <a:stretch>
            <a:fillRect/>
          </a:stretch>
        </p:blipFill>
        <p:spPr>
          <a:xfrm>
            <a:off x="6273562" y="2007982"/>
            <a:ext cx="684974" cy="678191"/>
          </a:xfrm>
          <a:prstGeom prst="rect">
            <a:avLst/>
          </a:prstGeom>
          <a:noFill/>
          <a:ln>
            <a:noFill/>
          </a:ln>
        </p:spPr>
      </p:pic>
      <p:pic>
        <p:nvPicPr>
          <p:cNvPr id="184" name="Shape 184"/>
          <p:cNvPicPr preferRelativeResize="0"/>
          <p:nvPr/>
        </p:nvPicPr>
        <p:blipFill>
          <a:blip r:embed="rId12">
            <a:alphaModFix/>
          </a:blip>
          <a:stretch>
            <a:fillRect/>
          </a:stretch>
        </p:blipFill>
        <p:spPr>
          <a:xfrm>
            <a:off x="5230817" y="3287048"/>
            <a:ext cx="1693282" cy="934500"/>
          </a:xfrm>
          <a:prstGeom prst="rect">
            <a:avLst/>
          </a:prstGeom>
          <a:noFill/>
          <a:ln>
            <a:noFill/>
          </a:ln>
        </p:spPr>
      </p:pic>
      <p:pic>
        <p:nvPicPr>
          <p:cNvPr id="185" name="Shape 185"/>
          <p:cNvPicPr preferRelativeResize="0"/>
          <p:nvPr/>
        </p:nvPicPr>
        <p:blipFill>
          <a:blip r:embed="rId13">
            <a:alphaModFix/>
          </a:blip>
          <a:stretch>
            <a:fillRect/>
          </a:stretch>
        </p:blipFill>
        <p:spPr>
          <a:xfrm>
            <a:off x="6924099" y="3287052"/>
            <a:ext cx="1997299" cy="815149"/>
          </a:xfrm>
          <a:prstGeom prst="rect">
            <a:avLst/>
          </a:prstGeom>
          <a:noFill/>
          <a:ln>
            <a:noFill/>
          </a:ln>
        </p:spPr>
      </p:pic>
      <p:sp>
        <p:nvSpPr>
          <p:cNvPr id="186" name="Shape 186"/>
          <p:cNvSpPr txBox="1"/>
          <p:nvPr/>
        </p:nvSpPr>
        <p:spPr>
          <a:xfrm>
            <a:off x="338750" y="1673025"/>
            <a:ext cx="3694500" cy="308400"/>
          </a:xfrm>
          <a:prstGeom prst="rect">
            <a:avLst/>
          </a:prstGeom>
          <a:noFill/>
          <a:ln>
            <a:noFill/>
          </a:ln>
        </p:spPr>
        <p:txBody>
          <a:bodyPr anchorCtr="0" anchor="t" bIns="91425" lIns="91425" rIns="91425" tIns="91425">
            <a:noAutofit/>
          </a:bodyPr>
          <a:lstStyle/>
          <a:p>
            <a:pPr lvl="0" rtl="0">
              <a:spcBef>
                <a:spcPts val="0"/>
              </a:spcBef>
              <a:spcAft>
                <a:spcPts val="1600"/>
              </a:spcAft>
              <a:buNone/>
            </a:pPr>
            <a:r>
              <a:rPr lang="en" u="sng">
                <a:solidFill>
                  <a:schemeClr val="dk2"/>
                </a:solidFill>
                <a:latin typeface="Open Sans"/>
                <a:ea typeface="Open Sans"/>
                <a:cs typeface="Open Sans"/>
                <a:sym typeface="Open Sans"/>
              </a:rPr>
              <a:t>Edge Detectors (Laplacian Spatial Filter)</a:t>
            </a:r>
            <a:r>
              <a:rPr lang="en">
                <a:solidFill>
                  <a:schemeClr val="dk2"/>
                </a:solidFill>
                <a:latin typeface="Open Sans"/>
                <a:ea typeface="Open Sans"/>
                <a:cs typeface="Open Sans"/>
                <a:sym typeface="Open Sans"/>
              </a:rPr>
              <a:t>:</a:t>
            </a:r>
          </a:p>
        </p:txBody>
      </p:sp>
      <p:sp>
        <p:nvSpPr>
          <p:cNvPr id="187" name="Shape 187"/>
          <p:cNvSpPr txBox="1"/>
          <p:nvPr/>
        </p:nvSpPr>
        <p:spPr>
          <a:xfrm>
            <a:off x="356950" y="2905800"/>
            <a:ext cx="1482000" cy="464700"/>
          </a:xfrm>
          <a:prstGeom prst="rect">
            <a:avLst/>
          </a:prstGeom>
          <a:noFill/>
          <a:ln>
            <a:noFill/>
          </a:ln>
        </p:spPr>
        <p:txBody>
          <a:bodyPr anchorCtr="0" anchor="t" bIns="91425" lIns="91425" rIns="91425" tIns="91425">
            <a:noAutofit/>
          </a:bodyPr>
          <a:lstStyle/>
          <a:p>
            <a:pPr lvl="0" rtl="0">
              <a:spcBef>
                <a:spcPts val="0"/>
              </a:spcBef>
              <a:spcAft>
                <a:spcPts val="1600"/>
              </a:spcAft>
              <a:buNone/>
            </a:pPr>
            <a:r>
              <a:rPr lang="en" u="sng">
                <a:solidFill>
                  <a:schemeClr val="dk2"/>
                </a:solidFill>
                <a:latin typeface="Open Sans"/>
                <a:ea typeface="Open Sans"/>
                <a:cs typeface="Open Sans"/>
                <a:sym typeface="Open Sans"/>
              </a:rPr>
              <a:t>Sharpening</a:t>
            </a:r>
            <a:r>
              <a:rPr lang="en">
                <a:solidFill>
                  <a:schemeClr val="dk2"/>
                </a:solidFill>
                <a:latin typeface="Open Sans"/>
                <a:ea typeface="Open Sans"/>
                <a:cs typeface="Open Sans"/>
                <a:sym typeface="Open Sans"/>
              </a:rPr>
              <a:t>:</a:t>
            </a:r>
          </a:p>
        </p:txBody>
      </p:sp>
      <p:sp>
        <p:nvSpPr>
          <p:cNvPr id="188" name="Shape 188"/>
          <p:cNvSpPr txBox="1"/>
          <p:nvPr/>
        </p:nvSpPr>
        <p:spPr>
          <a:xfrm>
            <a:off x="5143500" y="1673025"/>
            <a:ext cx="3871500" cy="464700"/>
          </a:xfrm>
          <a:prstGeom prst="rect">
            <a:avLst/>
          </a:prstGeom>
          <a:noFill/>
          <a:ln>
            <a:noFill/>
          </a:ln>
        </p:spPr>
        <p:txBody>
          <a:bodyPr anchorCtr="0" anchor="t" bIns="91425" lIns="91425" rIns="91425" tIns="91425">
            <a:noAutofit/>
          </a:bodyPr>
          <a:lstStyle/>
          <a:p>
            <a:pPr lvl="0" rtl="0">
              <a:spcBef>
                <a:spcPts val="0"/>
              </a:spcBef>
              <a:spcAft>
                <a:spcPts val="1600"/>
              </a:spcAft>
              <a:buNone/>
            </a:pPr>
            <a:r>
              <a:rPr lang="en" u="sng">
                <a:solidFill>
                  <a:schemeClr val="dk2"/>
                </a:solidFill>
                <a:latin typeface="Open Sans"/>
                <a:ea typeface="Open Sans"/>
                <a:cs typeface="Open Sans"/>
                <a:sym typeface="Open Sans"/>
              </a:rPr>
              <a:t>Gaussian Blurring (Noise Reduction)</a:t>
            </a:r>
            <a:r>
              <a:rPr lang="en">
                <a:solidFill>
                  <a:schemeClr val="dk2"/>
                </a:solidFill>
                <a:latin typeface="Open Sans"/>
                <a:ea typeface="Open Sans"/>
                <a:cs typeface="Open Sans"/>
                <a:sym typeface="Open Sans"/>
              </a:rPr>
              <a:t>:</a:t>
            </a:r>
          </a:p>
        </p:txBody>
      </p:sp>
      <p:sp>
        <p:nvSpPr>
          <p:cNvPr id="189" name="Shape 189"/>
          <p:cNvSpPr txBox="1"/>
          <p:nvPr/>
        </p:nvSpPr>
        <p:spPr>
          <a:xfrm>
            <a:off x="5032825" y="2905800"/>
            <a:ext cx="3982200" cy="464700"/>
          </a:xfrm>
          <a:prstGeom prst="rect">
            <a:avLst/>
          </a:prstGeom>
          <a:noFill/>
          <a:ln>
            <a:noFill/>
          </a:ln>
        </p:spPr>
        <p:txBody>
          <a:bodyPr anchorCtr="0" anchor="t" bIns="91425" lIns="91425" rIns="91425" tIns="91425">
            <a:noAutofit/>
          </a:bodyPr>
          <a:lstStyle/>
          <a:p>
            <a:pPr lvl="0" rtl="0">
              <a:spcBef>
                <a:spcPts val="0"/>
              </a:spcBef>
              <a:spcAft>
                <a:spcPts val="1600"/>
              </a:spcAft>
              <a:buNone/>
            </a:pPr>
            <a:r>
              <a:rPr lang="en" u="sng">
                <a:solidFill>
                  <a:schemeClr val="dk2"/>
                </a:solidFill>
                <a:latin typeface="Open Sans"/>
                <a:ea typeface="Open Sans"/>
                <a:cs typeface="Open Sans"/>
                <a:sym typeface="Open Sans"/>
              </a:rPr>
              <a:t>Sobel Filters:</a:t>
            </a:r>
          </a:p>
        </p:txBody>
      </p:sp>
      <p:pic>
        <p:nvPicPr>
          <p:cNvPr id="190" name="Shape 190"/>
          <p:cNvPicPr preferRelativeResize="0"/>
          <p:nvPr/>
        </p:nvPicPr>
        <p:blipFill>
          <a:blip r:embed="rId14">
            <a:alphaModFix/>
          </a:blip>
          <a:stretch>
            <a:fillRect/>
          </a:stretch>
        </p:blipFill>
        <p:spPr>
          <a:xfrm>
            <a:off x="6200049" y="288812"/>
            <a:ext cx="1019599" cy="87896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x="0" y="0"/>
          <a:ext cx="0" cy="0"/>
          <a:chOff x="0" y="0"/>
          <a:chExt cx="0" cy="0"/>
        </a:xfrm>
      </p:grpSpPr>
      <p:sp>
        <p:nvSpPr>
          <p:cNvPr id="195" name="Shape 195"/>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Window Operator - Edge Detection</a:t>
            </a:r>
          </a:p>
        </p:txBody>
      </p:sp>
      <p:sp>
        <p:nvSpPr>
          <p:cNvPr id="196" name="Shape 196"/>
          <p:cNvSpPr txBox="1"/>
          <p:nvPr>
            <p:ph idx="1" type="body"/>
          </p:nvPr>
        </p:nvSpPr>
        <p:spPr>
          <a:xfrm>
            <a:off x="311700" y="1266325"/>
            <a:ext cx="8520600" cy="803100"/>
          </a:xfrm>
          <a:prstGeom prst="rect">
            <a:avLst/>
          </a:prstGeom>
        </p:spPr>
        <p:txBody>
          <a:bodyPr anchorCtr="0" anchor="t" bIns="91425" lIns="91425" rIns="91425" tIns="91425">
            <a:noAutofit/>
          </a:bodyPr>
          <a:lstStyle/>
          <a:p>
            <a:pPr indent="-228600" lvl="0" marL="457200" rtl="0">
              <a:lnSpc>
                <a:spcPct val="100000"/>
              </a:lnSpc>
              <a:spcBef>
                <a:spcPts val="0"/>
              </a:spcBef>
            </a:pPr>
            <a:r>
              <a:rPr lang="en"/>
              <a:t>Ultimately found the below edge detection kernel provided the best results for purposes: </a:t>
            </a:r>
          </a:p>
          <a:p>
            <a:pPr lvl="0" rtl="0">
              <a:lnSpc>
                <a:spcPct val="100000"/>
              </a:lnSpc>
              <a:spcBef>
                <a:spcPts val="0"/>
              </a:spcBef>
              <a:buNone/>
            </a:pPr>
            <a:r>
              <a:t/>
            </a:r>
            <a:endParaRPr/>
          </a:p>
          <a:p>
            <a:pPr lvl="0" rtl="0">
              <a:lnSpc>
                <a:spcPct val="100000"/>
              </a:lnSpc>
              <a:spcBef>
                <a:spcPts val="0"/>
              </a:spcBef>
              <a:buNone/>
            </a:pPr>
            <a:r>
              <a:t/>
            </a:r>
            <a:endParaRPr/>
          </a:p>
          <a:p>
            <a:pPr indent="0" lvl="0" marL="3200400" rtl="0">
              <a:lnSpc>
                <a:spcPct val="100000"/>
              </a:lnSpc>
              <a:spcBef>
                <a:spcPts val="0"/>
              </a:spcBef>
              <a:buNone/>
            </a:pPr>
            <a:r>
              <a:rPr lang="en" sz="2500">
                <a:solidFill>
                  <a:srgbClr val="000000"/>
                </a:solidFill>
              </a:rPr>
              <a:t>* 				=</a:t>
            </a:r>
          </a:p>
        </p:txBody>
      </p:sp>
      <p:pic>
        <p:nvPicPr>
          <p:cNvPr id="197" name="Shape 197"/>
          <p:cNvPicPr preferRelativeResize="0"/>
          <p:nvPr/>
        </p:nvPicPr>
        <p:blipFill>
          <a:blip r:embed="rId3">
            <a:alphaModFix/>
          </a:blip>
          <a:stretch>
            <a:fillRect/>
          </a:stretch>
        </p:blipFill>
        <p:spPr>
          <a:xfrm>
            <a:off x="3919552" y="2849497"/>
            <a:ext cx="1304900" cy="803025"/>
          </a:xfrm>
          <a:prstGeom prst="rect">
            <a:avLst/>
          </a:prstGeom>
          <a:noFill/>
          <a:ln>
            <a:noFill/>
          </a:ln>
        </p:spPr>
      </p:pic>
      <p:pic>
        <p:nvPicPr>
          <p:cNvPr id="198" name="Shape 198"/>
          <p:cNvPicPr preferRelativeResize="0"/>
          <p:nvPr/>
        </p:nvPicPr>
        <p:blipFill>
          <a:blip r:embed="rId4">
            <a:alphaModFix/>
          </a:blip>
          <a:stretch>
            <a:fillRect/>
          </a:stretch>
        </p:blipFill>
        <p:spPr>
          <a:xfrm>
            <a:off x="311700" y="2358550"/>
            <a:ext cx="3044150" cy="1527150"/>
          </a:xfrm>
          <a:prstGeom prst="rect">
            <a:avLst/>
          </a:prstGeom>
          <a:noFill/>
          <a:ln>
            <a:noFill/>
          </a:ln>
        </p:spPr>
      </p:pic>
      <p:pic>
        <p:nvPicPr>
          <p:cNvPr id="199" name="Shape 199"/>
          <p:cNvPicPr preferRelativeResize="0"/>
          <p:nvPr/>
        </p:nvPicPr>
        <p:blipFill>
          <a:blip r:embed="rId5">
            <a:alphaModFix/>
          </a:blip>
          <a:stretch>
            <a:fillRect/>
          </a:stretch>
        </p:blipFill>
        <p:spPr>
          <a:xfrm>
            <a:off x="5919450" y="2057462"/>
            <a:ext cx="2912850" cy="2184625"/>
          </a:xfrm>
          <a:prstGeom prst="rect">
            <a:avLst/>
          </a:prstGeom>
          <a:noFill/>
          <a:ln>
            <a:noFill/>
          </a:ln>
        </p:spPr>
      </p:pic>
      <p:sp>
        <p:nvSpPr>
          <p:cNvPr id="200" name="Shape 200"/>
          <p:cNvSpPr txBox="1"/>
          <p:nvPr/>
        </p:nvSpPr>
        <p:spPr>
          <a:xfrm>
            <a:off x="311700" y="4296450"/>
            <a:ext cx="4856400" cy="603900"/>
          </a:xfrm>
          <a:prstGeom prst="rect">
            <a:avLst/>
          </a:prstGeom>
          <a:noFill/>
          <a:ln>
            <a:noFill/>
          </a:ln>
        </p:spPr>
        <p:txBody>
          <a:bodyPr anchorCtr="0" anchor="t" bIns="91425" lIns="91425" rIns="91425" tIns="91425">
            <a:noAutofit/>
          </a:bodyPr>
          <a:lstStyle/>
          <a:p>
            <a:pPr indent="-342900" lvl="0" marL="457200">
              <a:spcBef>
                <a:spcPts val="0"/>
              </a:spcBef>
              <a:buClr>
                <a:srgbClr val="666666"/>
              </a:buClr>
              <a:buSzPct val="100000"/>
              <a:buChar char="●"/>
            </a:pPr>
            <a:r>
              <a:rPr lang="en" sz="1800">
                <a:solidFill>
                  <a:srgbClr val="666666"/>
                </a:solidFill>
              </a:rPr>
              <a:t>However noise is still a significant issue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Verilog Example - Window Module</a:t>
            </a:r>
          </a:p>
        </p:txBody>
      </p:sp>
      <p:sp>
        <p:nvSpPr>
          <p:cNvPr id="206" name="Shape 206"/>
          <p:cNvSpPr txBox="1"/>
          <p:nvPr>
            <p:ph idx="1" type="body"/>
          </p:nvPr>
        </p:nvSpPr>
        <p:spPr>
          <a:xfrm>
            <a:off x="311700" y="1266325"/>
            <a:ext cx="8520600" cy="3302700"/>
          </a:xfrm>
          <a:prstGeom prst="rect">
            <a:avLst/>
          </a:prstGeom>
        </p:spPr>
        <p:txBody>
          <a:bodyPr anchorCtr="0" anchor="t" bIns="91425" lIns="91425" rIns="91425" tIns="91425">
            <a:noAutofit/>
          </a:bodyPr>
          <a:lstStyle/>
          <a:p>
            <a:pPr lvl="0" rtl="0">
              <a:lnSpc>
                <a:spcPct val="142857"/>
              </a:lnSpc>
              <a:spcBef>
                <a:spcPts val="0"/>
              </a:spcBef>
              <a:spcAft>
                <a:spcPts val="0"/>
              </a:spcAft>
              <a:buNone/>
            </a:pPr>
            <a:r>
              <a:rPr lang="en" sz="900">
                <a:solidFill>
                  <a:srgbClr val="333333"/>
                </a:solidFill>
                <a:highlight>
                  <a:srgbClr val="FFFFFF"/>
                </a:highlight>
                <a:latin typeface="Verdana"/>
                <a:ea typeface="Verdana"/>
                <a:cs typeface="Verdana"/>
                <a:sym typeface="Verdana"/>
              </a:rPr>
              <a:t> </a:t>
            </a:r>
            <a:r>
              <a:rPr lang="en" sz="900">
                <a:solidFill>
                  <a:srgbClr val="A71D5D"/>
                </a:solidFill>
                <a:highlight>
                  <a:srgbClr val="FFFFFF"/>
                </a:highlight>
                <a:latin typeface="Verdana"/>
                <a:ea typeface="Verdana"/>
                <a:cs typeface="Verdana"/>
                <a:sym typeface="Verdana"/>
              </a:rPr>
              <a:t>assign</a:t>
            </a:r>
            <a:r>
              <a:rPr lang="en" sz="900">
                <a:solidFill>
                  <a:srgbClr val="333333"/>
                </a:solidFill>
                <a:highlight>
                  <a:srgbClr val="FFFFFF"/>
                </a:highlight>
                <a:latin typeface="Verdana"/>
                <a:ea typeface="Verdana"/>
                <a:cs typeface="Verdana"/>
                <a:sym typeface="Verdana"/>
              </a:rPr>
              <a:t> Y </a:t>
            </a:r>
            <a:r>
              <a:rPr lang="en" sz="900">
                <a:solidFill>
                  <a:srgbClr val="A71D5D"/>
                </a:solidFill>
                <a:highlight>
                  <a:srgbClr val="FFFFFF"/>
                </a:highlight>
                <a:latin typeface="Verdana"/>
                <a:ea typeface="Verdana"/>
                <a:cs typeface="Verdana"/>
                <a:sym typeface="Verdana"/>
              </a:rPr>
              <a:t>=</a:t>
            </a:r>
            <a:r>
              <a:rPr lang="en" sz="900">
                <a:solidFill>
                  <a:srgbClr val="333333"/>
                </a:solidFill>
                <a:highlight>
                  <a:srgbClr val="FFFFFF"/>
                </a:highlight>
                <a:latin typeface="Verdana"/>
                <a:ea typeface="Verdana"/>
                <a:cs typeface="Verdana"/>
                <a:sym typeface="Verdana"/>
              </a:rPr>
              <a:t> (datainRGB[</a:t>
            </a:r>
            <a:r>
              <a:rPr lang="en" sz="900">
                <a:solidFill>
                  <a:srgbClr val="0086B3"/>
                </a:solidFill>
                <a:highlight>
                  <a:srgbClr val="FFFFFF"/>
                </a:highlight>
                <a:latin typeface="Verdana"/>
                <a:ea typeface="Verdana"/>
                <a:cs typeface="Verdana"/>
                <a:sym typeface="Verdana"/>
              </a:rPr>
              <a:t>11</a:t>
            </a:r>
            <a:r>
              <a:rPr lang="en" sz="900">
                <a:solidFill>
                  <a:srgbClr val="333333"/>
                </a:solidFill>
                <a:highlight>
                  <a:srgbClr val="FFFFFF"/>
                </a:highlight>
                <a:latin typeface="Verdana"/>
                <a:ea typeface="Verdana"/>
                <a:cs typeface="Verdana"/>
                <a:sym typeface="Verdana"/>
              </a:rPr>
              <a:t>:</a:t>
            </a:r>
            <a:r>
              <a:rPr lang="en" sz="900">
                <a:solidFill>
                  <a:srgbClr val="0086B3"/>
                </a:solidFill>
                <a:highlight>
                  <a:srgbClr val="FFFFFF"/>
                </a:highlight>
                <a:latin typeface="Verdana"/>
                <a:ea typeface="Verdana"/>
                <a:cs typeface="Verdana"/>
                <a:sym typeface="Verdana"/>
              </a:rPr>
              <a:t>8</a:t>
            </a:r>
            <a:r>
              <a:rPr lang="en" sz="900">
                <a:solidFill>
                  <a:srgbClr val="333333"/>
                </a:solidFill>
                <a:highlight>
                  <a:srgbClr val="FFFFFF"/>
                </a:highlight>
                <a:latin typeface="Verdana"/>
                <a:ea typeface="Verdana"/>
                <a:cs typeface="Verdana"/>
                <a:sym typeface="Verdana"/>
              </a:rPr>
              <a:t>] </a:t>
            </a:r>
            <a:r>
              <a:rPr lang="en" sz="900">
                <a:solidFill>
                  <a:srgbClr val="A71D5D"/>
                </a:solidFill>
                <a:highlight>
                  <a:srgbClr val="FFFFFF"/>
                </a:highlight>
                <a:latin typeface="Verdana"/>
                <a:ea typeface="Verdana"/>
                <a:cs typeface="Verdana"/>
                <a:sym typeface="Verdana"/>
              </a:rPr>
              <a:t>+</a:t>
            </a:r>
            <a:r>
              <a:rPr lang="en" sz="900">
                <a:solidFill>
                  <a:srgbClr val="333333"/>
                </a:solidFill>
                <a:highlight>
                  <a:srgbClr val="FFFFFF"/>
                </a:highlight>
                <a:latin typeface="Verdana"/>
                <a:ea typeface="Verdana"/>
                <a:cs typeface="Verdana"/>
                <a:sym typeface="Verdana"/>
              </a:rPr>
              <a:t> </a:t>
            </a:r>
            <a:r>
              <a:rPr lang="en" sz="900">
                <a:solidFill>
                  <a:srgbClr val="0086B3"/>
                </a:solidFill>
                <a:highlight>
                  <a:srgbClr val="FFFFFF"/>
                </a:highlight>
                <a:latin typeface="Verdana"/>
                <a:ea typeface="Verdana"/>
                <a:cs typeface="Verdana"/>
                <a:sym typeface="Verdana"/>
              </a:rPr>
              <a:t>4'd2</a:t>
            </a:r>
            <a:r>
              <a:rPr lang="en" sz="900">
                <a:solidFill>
                  <a:srgbClr val="A71D5D"/>
                </a:solidFill>
                <a:highlight>
                  <a:srgbClr val="FFFFFF"/>
                </a:highlight>
                <a:latin typeface="Verdana"/>
                <a:ea typeface="Verdana"/>
                <a:cs typeface="Verdana"/>
                <a:sym typeface="Verdana"/>
              </a:rPr>
              <a:t>*</a:t>
            </a:r>
            <a:r>
              <a:rPr lang="en" sz="900">
                <a:solidFill>
                  <a:srgbClr val="333333"/>
                </a:solidFill>
                <a:highlight>
                  <a:srgbClr val="FFFFFF"/>
                </a:highlight>
                <a:latin typeface="Verdana"/>
                <a:ea typeface="Verdana"/>
                <a:cs typeface="Verdana"/>
                <a:sym typeface="Verdana"/>
              </a:rPr>
              <a:t>datainRGB[</a:t>
            </a:r>
            <a:r>
              <a:rPr lang="en" sz="900">
                <a:solidFill>
                  <a:srgbClr val="0086B3"/>
                </a:solidFill>
                <a:highlight>
                  <a:srgbClr val="FFFFFF"/>
                </a:highlight>
                <a:latin typeface="Verdana"/>
                <a:ea typeface="Verdana"/>
                <a:cs typeface="Verdana"/>
                <a:sym typeface="Verdana"/>
              </a:rPr>
              <a:t>7</a:t>
            </a:r>
            <a:r>
              <a:rPr lang="en" sz="900">
                <a:solidFill>
                  <a:srgbClr val="333333"/>
                </a:solidFill>
                <a:highlight>
                  <a:srgbClr val="FFFFFF"/>
                </a:highlight>
                <a:latin typeface="Verdana"/>
                <a:ea typeface="Verdana"/>
                <a:cs typeface="Verdana"/>
                <a:sym typeface="Verdana"/>
              </a:rPr>
              <a:t>:</a:t>
            </a:r>
            <a:r>
              <a:rPr lang="en" sz="900">
                <a:solidFill>
                  <a:srgbClr val="0086B3"/>
                </a:solidFill>
                <a:highlight>
                  <a:srgbClr val="FFFFFF"/>
                </a:highlight>
                <a:latin typeface="Verdana"/>
                <a:ea typeface="Verdana"/>
                <a:cs typeface="Verdana"/>
                <a:sym typeface="Verdana"/>
              </a:rPr>
              <a:t>4</a:t>
            </a:r>
            <a:r>
              <a:rPr lang="en" sz="900">
                <a:solidFill>
                  <a:srgbClr val="333333"/>
                </a:solidFill>
                <a:highlight>
                  <a:srgbClr val="FFFFFF"/>
                </a:highlight>
                <a:latin typeface="Verdana"/>
                <a:ea typeface="Verdana"/>
                <a:cs typeface="Verdana"/>
                <a:sym typeface="Verdana"/>
              </a:rPr>
              <a:t>] </a:t>
            </a:r>
            <a:r>
              <a:rPr lang="en" sz="900">
                <a:solidFill>
                  <a:srgbClr val="A71D5D"/>
                </a:solidFill>
                <a:highlight>
                  <a:srgbClr val="FFFFFF"/>
                </a:highlight>
                <a:latin typeface="Verdana"/>
                <a:ea typeface="Verdana"/>
                <a:cs typeface="Verdana"/>
                <a:sym typeface="Verdana"/>
              </a:rPr>
              <a:t>+</a:t>
            </a:r>
            <a:r>
              <a:rPr lang="en" sz="900">
                <a:solidFill>
                  <a:srgbClr val="333333"/>
                </a:solidFill>
                <a:highlight>
                  <a:srgbClr val="FFFFFF"/>
                </a:highlight>
                <a:latin typeface="Verdana"/>
                <a:ea typeface="Verdana"/>
                <a:cs typeface="Verdana"/>
                <a:sym typeface="Verdana"/>
              </a:rPr>
              <a:t> datainRGB[</a:t>
            </a:r>
            <a:r>
              <a:rPr lang="en" sz="900">
                <a:solidFill>
                  <a:srgbClr val="0086B3"/>
                </a:solidFill>
                <a:highlight>
                  <a:srgbClr val="FFFFFF"/>
                </a:highlight>
                <a:latin typeface="Verdana"/>
                <a:ea typeface="Verdana"/>
                <a:cs typeface="Verdana"/>
                <a:sym typeface="Verdana"/>
              </a:rPr>
              <a:t>3</a:t>
            </a:r>
            <a:r>
              <a:rPr lang="en" sz="900">
                <a:solidFill>
                  <a:srgbClr val="333333"/>
                </a:solidFill>
                <a:highlight>
                  <a:srgbClr val="FFFFFF"/>
                </a:highlight>
                <a:latin typeface="Verdana"/>
                <a:ea typeface="Verdana"/>
                <a:cs typeface="Verdana"/>
                <a:sym typeface="Verdana"/>
              </a:rPr>
              <a:t>:</a:t>
            </a:r>
            <a:r>
              <a:rPr lang="en" sz="900">
                <a:solidFill>
                  <a:srgbClr val="0086B3"/>
                </a:solidFill>
                <a:highlight>
                  <a:srgbClr val="FFFFFF"/>
                </a:highlight>
                <a:latin typeface="Verdana"/>
                <a:ea typeface="Verdana"/>
                <a:cs typeface="Verdana"/>
                <a:sym typeface="Verdana"/>
              </a:rPr>
              <a:t>0</a:t>
            </a:r>
            <a:r>
              <a:rPr lang="en" sz="900">
                <a:solidFill>
                  <a:srgbClr val="333333"/>
                </a:solidFill>
                <a:highlight>
                  <a:srgbClr val="FFFFFF"/>
                </a:highlight>
                <a:latin typeface="Verdana"/>
                <a:ea typeface="Verdana"/>
                <a:cs typeface="Verdana"/>
                <a:sym typeface="Verdana"/>
              </a:rPr>
              <a:t>])</a:t>
            </a:r>
            <a:r>
              <a:rPr lang="en" sz="900">
                <a:solidFill>
                  <a:srgbClr val="A71D5D"/>
                </a:solidFill>
                <a:highlight>
                  <a:srgbClr val="FFFFFF"/>
                </a:highlight>
                <a:latin typeface="Verdana"/>
                <a:ea typeface="Verdana"/>
                <a:cs typeface="Verdana"/>
                <a:sym typeface="Verdana"/>
              </a:rPr>
              <a:t>/</a:t>
            </a:r>
            <a:r>
              <a:rPr lang="en" sz="900">
                <a:solidFill>
                  <a:srgbClr val="0086B3"/>
                </a:solidFill>
                <a:highlight>
                  <a:srgbClr val="FFFFFF"/>
                </a:highlight>
                <a:latin typeface="Verdana"/>
                <a:ea typeface="Verdana"/>
                <a:cs typeface="Verdana"/>
                <a:sym typeface="Verdana"/>
              </a:rPr>
              <a:t>4'd4</a:t>
            </a:r>
            <a:r>
              <a:rPr lang="en" sz="900">
                <a:solidFill>
                  <a:srgbClr val="333333"/>
                </a:solidFill>
                <a:highlight>
                  <a:srgbClr val="FFFFFF"/>
                </a:highlight>
                <a:latin typeface="Verdana"/>
                <a:ea typeface="Verdana"/>
                <a:cs typeface="Verdana"/>
                <a:sym typeface="Verdana"/>
              </a:rPr>
              <a:t>; </a:t>
            </a:r>
            <a:r>
              <a:rPr lang="en" sz="900">
                <a:solidFill>
                  <a:srgbClr val="969896"/>
                </a:solidFill>
                <a:highlight>
                  <a:srgbClr val="FFFFFF"/>
                </a:highlight>
                <a:latin typeface="Verdana"/>
                <a:ea typeface="Verdana"/>
                <a:cs typeface="Verdana"/>
                <a:sym typeface="Verdana"/>
              </a:rPr>
              <a:t>// Convert RGB pixel to grayscale, Y will be 4 bit value</a:t>
            </a:r>
          </a:p>
          <a:p>
            <a:pPr lvl="0" rtl="0">
              <a:lnSpc>
                <a:spcPct val="142857"/>
              </a:lnSpc>
              <a:spcBef>
                <a:spcPts val="0"/>
              </a:spcBef>
              <a:spcAft>
                <a:spcPts val="0"/>
              </a:spcAft>
              <a:buNone/>
            </a:pPr>
            <a:r>
              <a:rPr lang="en" sz="900">
                <a:solidFill>
                  <a:srgbClr val="333333"/>
                </a:solidFill>
                <a:highlight>
                  <a:srgbClr val="FFFFFF"/>
                </a:highlight>
                <a:latin typeface="Verdana"/>
                <a:ea typeface="Verdana"/>
                <a:cs typeface="Verdana"/>
                <a:sym typeface="Verdana"/>
              </a:rPr>
              <a:t> </a:t>
            </a:r>
            <a:r>
              <a:rPr lang="en" sz="900">
                <a:solidFill>
                  <a:srgbClr val="A71D5D"/>
                </a:solidFill>
                <a:highlight>
                  <a:srgbClr val="FFFFFF"/>
                </a:highlight>
                <a:latin typeface="Verdana"/>
                <a:ea typeface="Verdana"/>
                <a:cs typeface="Verdana"/>
                <a:sym typeface="Verdana"/>
              </a:rPr>
              <a:t>assign</a:t>
            </a:r>
            <a:r>
              <a:rPr lang="en" sz="900">
                <a:solidFill>
                  <a:srgbClr val="333333"/>
                </a:solidFill>
                <a:highlight>
                  <a:srgbClr val="FFFFFF"/>
                </a:highlight>
                <a:latin typeface="Verdana"/>
                <a:ea typeface="Verdana"/>
                <a:cs typeface="Verdana"/>
                <a:sym typeface="Verdana"/>
              </a:rPr>
              <a:t> Ur </a:t>
            </a:r>
            <a:r>
              <a:rPr lang="en" sz="900">
                <a:solidFill>
                  <a:srgbClr val="A71D5D"/>
                </a:solidFill>
                <a:highlight>
                  <a:srgbClr val="FFFFFF"/>
                </a:highlight>
                <a:latin typeface="Verdana"/>
                <a:ea typeface="Verdana"/>
                <a:cs typeface="Verdana"/>
                <a:sym typeface="Verdana"/>
              </a:rPr>
              <a:t>=</a:t>
            </a:r>
            <a:r>
              <a:rPr lang="en" sz="900">
                <a:solidFill>
                  <a:srgbClr val="333333"/>
                </a:solidFill>
                <a:highlight>
                  <a:srgbClr val="FFFFFF"/>
                </a:highlight>
                <a:latin typeface="Verdana"/>
                <a:ea typeface="Verdana"/>
                <a:cs typeface="Verdana"/>
                <a:sym typeface="Verdana"/>
              </a:rPr>
              <a:t> datainRGB[</a:t>
            </a:r>
            <a:r>
              <a:rPr lang="en" sz="900">
                <a:solidFill>
                  <a:srgbClr val="0086B3"/>
                </a:solidFill>
                <a:highlight>
                  <a:srgbClr val="FFFFFF"/>
                </a:highlight>
                <a:latin typeface="Verdana"/>
                <a:ea typeface="Verdana"/>
                <a:cs typeface="Verdana"/>
                <a:sym typeface="Verdana"/>
              </a:rPr>
              <a:t>11</a:t>
            </a:r>
            <a:r>
              <a:rPr lang="en" sz="900">
                <a:solidFill>
                  <a:srgbClr val="333333"/>
                </a:solidFill>
                <a:highlight>
                  <a:srgbClr val="FFFFFF"/>
                </a:highlight>
                <a:latin typeface="Verdana"/>
                <a:ea typeface="Verdana"/>
                <a:cs typeface="Verdana"/>
                <a:sym typeface="Verdana"/>
              </a:rPr>
              <a:t>:</a:t>
            </a:r>
            <a:r>
              <a:rPr lang="en" sz="900">
                <a:solidFill>
                  <a:srgbClr val="0086B3"/>
                </a:solidFill>
                <a:highlight>
                  <a:srgbClr val="FFFFFF"/>
                </a:highlight>
                <a:latin typeface="Verdana"/>
                <a:ea typeface="Verdana"/>
                <a:cs typeface="Verdana"/>
                <a:sym typeface="Verdana"/>
              </a:rPr>
              <a:t>8</a:t>
            </a:r>
            <a:r>
              <a:rPr lang="en" sz="900">
                <a:solidFill>
                  <a:srgbClr val="333333"/>
                </a:solidFill>
                <a:highlight>
                  <a:srgbClr val="FFFFFF"/>
                </a:highlight>
                <a:latin typeface="Verdana"/>
                <a:ea typeface="Verdana"/>
                <a:cs typeface="Verdana"/>
                <a:sym typeface="Verdana"/>
              </a:rPr>
              <a:t>] </a:t>
            </a:r>
            <a:r>
              <a:rPr lang="en" sz="900">
                <a:solidFill>
                  <a:srgbClr val="A71D5D"/>
                </a:solidFill>
                <a:highlight>
                  <a:srgbClr val="FFFFFF"/>
                </a:highlight>
                <a:latin typeface="Verdana"/>
                <a:ea typeface="Verdana"/>
                <a:cs typeface="Verdana"/>
                <a:sym typeface="Verdana"/>
              </a:rPr>
              <a:t>-</a:t>
            </a:r>
            <a:r>
              <a:rPr lang="en" sz="900">
                <a:solidFill>
                  <a:srgbClr val="333333"/>
                </a:solidFill>
                <a:highlight>
                  <a:srgbClr val="FFFFFF"/>
                </a:highlight>
                <a:latin typeface="Verdana"/>
                <a:ea typeface="Verdana"/>
                <a:cs typeface="Verdana"/>
                <a:sym typeface="Verdana"/>
              </a:rPr>
              <a:t> datainRGB[</a:t>
            </a:r>
            <a:r>
              <a:rPr lang="en" sz="900">
                <a:solidFill>
                  <a:srgbClr val="0086B3"/>
                </a:solidFill>
                <a:highlight>
                  <a:srgbClr val="FFFFFF"/>
                </a:highlight>
                <a:latin typeface="Verdana"/>
                <a:ea typeface="Verdana"/>
                <a:cs typeface="Verdana"/>
                <a:sym typeface="Verdana"/>
              </a:rPr>
              <a:t>7</a:t>
            </a:r>
            <a:r>
              <a:rPr lang="en" sz="900">
                <a:solidFill>
                  <a:srgbClr val="333333"/>
                </a:solidFill>
                <a:highlight>
                  <a:srgbClr val="FFFFFF"/>
                </a:highlight>
                <a:latin typeface="Verdana"/>
                <a:ea typeface="Verdana"/>
                <a:cs typeface="Verdana"/>
                <a:sym typeface="Verdana"/>
              </a:rPr>
              <a:t>:</a:t>
            </a:r>
            <a:r>
              <a:rPr lang="en" sz="900">
                <a:solidFill>
                  <a:srgbClr val="0086B3"/>
                </a:solidFill>
                <a:highlight>
                  <a:srgbClr val="FFFFFF"/>
                </a:highlight>
                <a:latin typeface="Verdana"/>
                <a:ea typeface="Verdana"/>
                <a:cs typeface="Verdana"/>
                <a:sym typeface="Verdana"/>
              </a:rPr>
              <a:t>4</a:t>
            </a:r>
            <a:r>
              <a:rPr lang="en" sz="9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900">
                <a:solidFill>
                  <a:srgbClr val="333333"/>
                </a:solidFill>
                <a:highlight>
                  <a:srgbClr val="FFFFFF"/>
                </a:highlight>
                <a:latin typeface="Verdana"/>
                <a:ea typeface="Verdana"/>
                <a:cs typeface="Verdana"/>
                <a:sym typeface="Verdana"/>
              </a:rPr>
              <a:t> </a:t>
            </a:r>
            <a:r>
              <a:rPr lang="en" sz="900">
                <a:solidFill>
                  <a:srgbClr val="A71D5D"/>
                </a:solidFill>
                <a:highlight>
                  <a:srgbClr val="FFFFFF"/>
                </a:highlight>
                <a:latin typeface="Verdana"/>
                <a:ea typeface="Verdana"/>
                <a:cs typeface="Verdana"/>
                <a:sym typeface="Verdana"/>
              </a:rPr>
              <a:t>assign</a:t>
            </a:r>
            <a:r>
              <a:rPr lang="en" sz="900">
                <a:solidFill>
                  <a:srgbClr val="333333"/>
                </a:solidFill>
                <a:highlight>
                  <a:srgbClr val="FFFFFF"/>
                </a:highlight>
                <a:latin typeface="Verdana"/>
                <a:ea typeface="Verdana"/>
                <a:cs typeface="Verdana"/>
                <a:sym typeface="Verdana"/>
              </a:rPr>
              <a:t> Vr </a:t>
            </a:r>
            <a:r>
              <a:rPr lang="en" sz="900">
                <a:solidFill>
                  <a:srgbClr val="A71D5D"/>
                </a:solidFill>
                <a:highlight>
                  <a:srgbClr val="FFFFFF"/>
                </a:highlight>
                <a:latin typeface="Verdana"/>
                <a:ea typeface="Verdana"/>
                <a:cs typeface="Verdana"/>
                <a:sym typeface="Verdana"/>
              </a:rPr>
              <a:t>=</a:t>
            </a:r>
            <a:r>
              <a:rPr lang="en" sz="900">
                <a:solidFill>
                  <a:srgbClr val="333333"/>
                </a:solidFill>
                <a:highlight>
                  <a:srgbClr val="FFFFFF"/>
                </a:highlight>
                <a:latin typeface="Verdana"/>
                <a:ea typeface="Verdana"/>
                <a:cs typeface="Verdana"/>
                <a:sym typeface="Verdana"/>
              </a:rPr>
              <a:t> datainRGB[</a:t>
            </a:r>
            <a:r>
              <a:rPr lang="en" sz="900">
                <a:solidFill>
                  <a:srgbClr val="0086B3"/>
                </a:solidFill>
                <a:highlight>
                  <a:srgbClr val="FFFFFF"/>
                </a:highlight>
                <a:latin typeface="Verdana"/>
                <a:ea typeface="Verdana"/>
                <a:cs typeface="Verdana"/>
                <a:sym typeface="Verdana"/>
              </a:rPr>
              <a:t>3</a:t>
            </a:r>
            <a:r>
              <a:rPr lang="en" sz="900">
                <a:solidFill>
                  <a:srgbClr val="333333"/>
                </a:solidFill>
                <a:highlight>
                  <a:srgbClr val="FFFFFF"/>
                </a:highlight>
                <a:latin typeface="Verdana"/>
                <a:ea typeface="Verdana"/>
                <a:cs typeface="Verdana"/>
                <a:sym typeface="Verdana"/>
              </a:rPr>
              <a:t>:</a:t>
            </a:r>
            <a:r>
              <a:rPr lang="en" sz="900">
                <a:solidFill>
                  <a:srgbClr val="0086B3"/>
                </a:solidFill>
                <a:highlight>
                  <a:srgbClr val="FFFFFF"/>
                </a:highlight>
                <a:latin typeface="Verdana"/>
                <a:ea typeface="Verdana"/>
                <a:cs typeface="Verdana"/>
                <a:sym typeface="Verdana"/>
              </a:rPr>
              <a:t>0</a:t>
            </a:r>
            <a:r>
              <a:rPr lang="en" sz="900">
                <a:solidFill>
                  <a:srgbClr val="333333"/>
                </a:solidFill>
                <a:highlight>
                  <a:srgbClr val="FFFFFF"/>
                </a:highlight>
                <a:latin typeface="Verdana"/>
                <a:ea typeface="Verdana"/>
                <a:cs typeface="Verdana"/>
                <a:sym typeface="Verdana"/>
              </a:rPr>
              <a:t>] </a:t>
            </a:r>
            <a:r>
              <a:rPr lang="en" sz="900">
                <a:solidFill>
                  <a:srgbClr val="A71D5D"/>
                </a:solidFill>
                <a:highlight>
                  <a:srgbClr val="FFFFFF"/>
                </a:highlight>
                <a:latin typeface="Verdana"/>
                <a:ea typeface="Verdana"/>
                <a:cs typeface="Verdana"/>
                <a:sym typeface="Verdana"/>
              </a:rPr>
              <a:t>-</a:t>
            </a:r>
            <a:r>
              <a:rPr lang="en" sz="900">
                <a:solidFill>
                  <a:srgbClr val="333333"/>
                </a:solidFill>
                <a:highlight>
                  <a:srgbClr val="FFFFFF"/>
                </a:highlight>
                <a:latin typeface="Verdana"/>
                <a:ea typeface="Verdana"/>
                <a:cs typeface="Verdana"/>
                <a:sym typeface="Verdana"/>
              </a:rPr>
              <a:t> datainRGB[</a:t>
            </a:r>
            <a:r>
              <a:rPr lang="en" sz="900">
                <a:solidFill>
                  <a:srgbClr val="0086B3"/>
                </a:solidFill>
                <a:highlight>
                  <a:srgbClr val="FFFFFF"/>
                </a:highlight>
                <a:latin typeface="Verdana"/>
                <a:ea typeface="Verdana"/>
                <a:cs typeface="Verdana"/>
                <a:sym typeface="Verdana"/>
              </a:rPr>
              <a:t>7</a:t>
            </a:r>
            <a:r>
              <a:rPr lang="en" sz="900">
                <a:solidFill>
                  <a:srgbClr val="333333"/>
                </a:solidFill>
                <a:highlight>
                  <a:srgbClr val="FFFFFF"/>
                </a:highlight>
                <a:latin typeface="Verdana"/>
                <a:ea typeface="Verdana"/>
                <a:cs typeface="Verdana"/>
                <a:sym typeface="Verdana"/>
              </a:rPr>
              <a:t>:</a:t>
            </a:r>
            <a:r>
              <a:rPr lang="en" sz="900">
                <a:solidFill>
                  <a:srgbClr val="0086B3"/>
                </a:solidFill>
                <a:highlight>
                  <a:srgbClr val="FFFFFF"/>
                </a:highlight>
                <a:latin typeface="Verdana"/>
                <a:ea typeface="Verdana"/>
                <a:cs typeface="Verdana"/>
                <a:sym typeface="Verdana"/>
              </a:rPr>
              <a:t>4</a:t>
            </a:r>
            <a:r>
              <a:rPr lang="en" sz="9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900">
                <a:solidFill>
                  <a:srgbClr val="333333"/>
                </a:solidFill>
                <a:highlight>
                  <a:srgbClr val="FFFFFF"/>
                </a:highlight>
                <a:latin typeface="Verdana"/>
                <a:ea typeface="Verdana"/>
                <a:cs typeface="Verdana"/>
                <a:sym typeface="Verdana"/>
              </a:rPr>
              <a:t> </a:t>
            </a:r>
            <a:r>
              <a:rPr lang="en" sz="900">
                <a:solidFill>
                  <a:srgbClr val="A71D5D"/>
                </a:solidFill>
                <a:highlight>
                  <a:srgbClr val="FFFFFF"/>
                </a:highlight>
                <a:latin typeface="Verdana"/>
                <a:ea typeface="Verdana"/>
                <a:cs typeface="Verdana"/>
                <a:sym typeface="Verdana"/>
              </a:rPr>
              <a:t>assign</a:t>
            </a:r>
            <a:r>
              <a:rPr lang="en" sz="900">
                <a:solidFill>
                  <a:srgbClr val="333333"/>
                </a:solidFill>
                <a:highlight>
                  <a:srgbClr val="FFFFFF"/>
                </a:highlight>
                <a:latin typeface="Verdana"/>
                <a:ea typeface="Verdana"/>
                <a:cs typeface="Verdana"/>
                <a:sym typeface="Verdana"/>
              </a:rPr>
              <a:t> datain </a:t>
            </a:r>
            <a:r>
              <a:rPr lang="en" sz="900">
                <a:solidFill>
                  <a:srgbClr val="A71D5D"/>
                </a:solidFill>
                <a:highlight>
                  <a:srgbClr val="FFFFFF"/>
                </a:highlight>
                <a:latin typeface="Verdana"/>
                <a:ea typeface="Verdana"/>
                <a:cs typeface="Verdana"/>
                <a:sym typeface="Verdana"/>
              </a:rPr>
              <a:t>=</a:t>
            </a:r>
            <a:r>
              <a:rPr lang="en" sz="900">
                <a:solidFill>
                  <a:srgbClr val="333333"/>
                </a:solidFill>
                <a:highlight>
                  <a:srgbClr val="FFFFFF"/>
                </a:highlight>
                <a:latin typeface="Verdana"/>
                <a:ea typeface="Verdana"/>
                <a:cs typeface="Verdana"/>
                <a:sym typeface="Verdana"/>
              </a:rPr>
              <a:t> {Y,Ur,Vr};	</a:t>
            </a:r>
          </a:p>
          <a:p>
            <a:pPr lvl="0" rtl="0">
              <a:lnSpc>
                <a:spcPct val="142857"/>
              </a:lnSpc>
              <a:spcBef>
                <a:spcPts val="0"/>
              </a:spcBef>
              <a:spcAft>
                <a:spcPts val="0"/>
              </a:spcAft>
              <a:buNone/>
            </a:pPr>
            <a:r>
              <a:rPr lang="en" sz="900">
                <a:solidFill>
                  <a:srgbClr val="969896"/>
                </a:solidFill>
                <a:highlight>
                  <a:srgbClr val="FFFFFF"/>
                </a:highlight>
                <a:latin typeface="Verdana"/>
                <a:ea typeface="Verdana"/>
                <a:cs typeface="Verdana"/>
                <a:sym typeface="Verdana"/>
              </a:rPr>
              <a:t>// Setup our flip-flops to hold pixels in the window and fifo queues. 3x3 window operation used.</a:t>
            </a:r>
          </a:p>
          <a:p>
            <a:pPr lvl="0" rtl="0">
              <a:lnSpc>
                <a:spcPct val="142857"/>
              </a:lnSpc>
              <a:spcBef>
                <a:spcPts val="0"/>
              </a:spcBef>
              <a:spcAft>
                <a:spcPts val="0"/>
              </a:spcAft>
              <a:buNone/>
            </a:pPr>
            <a:r>
              <a:rPr lang="en" sz="900">
                <a:solidFill>
                  <a:srgbClr val="333333"/>
                </a:solidFill>
                <a:highlight>
                  <a:srgbClr val="FFFFFF"/>
                </a:highlight>
                <a:latin typeface="Verdana"/>
                <a:ea typeface="Verdana"/>
                <a:cs typeface="Verdana"/>
                <a:sym typeface="Verdana"/>
              </a:rPr>
              <a:t> </a:t>
            </a:r>
            <a:r>
              <a:rPr lang="en" sz="900">
                <a:solidFill>
                  <a:srgbClr val="969896"/>
                </a:solidFill>
                <a:highlight>
                  <a:srgbClr val="FFFFFF"/>
                </a:highlight>
                <a:latin typeface="Verdana"/>
                <a:ea typeface="Verdana"/>
                <a:cs typeface="Verdana"/>
                <a:sym typeface="Verdana"/>
              </a:rPr>
              <a:t>// Inputs to each flip-flop used for kernel convolution operation.</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Dff</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dff1</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0</a:t>
            </a:r>
            <a:r>
              <a:rPr lang="en" sz="900">
                <a:solidFill>
                  <a:srgbClr val="333333"/>
                </a:solidFill>
                <a:highlight>
                  <a:srgbClr val="FFFFFF"/>
                </a:highlight>
                <a:latin typeface="Verdana"/>
                <a:ea typeface="Verdana"/>
                <a:cs typeface="Verdana"/>
                <a:sym typeface="Verdana"/>
              </a:rPr>
              <a:t>], datain, clk, reset);</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Dff</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dff2</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1</a:t>
            </a:r>
            <a:r>
              <a:rPr lang="en" sz="900">
                <a:solidFill>
                  <a:srgbClr val="333333"/>
                </a:solidFill>
                <a:highlight>
                  <a:srgbClr val="FFFFFF"/>
                </a:highlight>
                <a:latin typeface="Verdana"/>
                <a:ea typeface="Verdana"/>
                <a:cs typeface="Verdana"/>
                <a:sym typeface="Verdana"/>
              </a:rPr>
              <a:t>], prevPixels[</a:t>
            </a:r>
            <a:r>
              <a:rPr lang="en" sz="900">
                <a:solidFill>
                  <a:srgbClr val="0086B3"/>
                </a:solidFill>
                <a:highlight>
                  <a:srgbClr val="FFFFFF"/>
                </a:highlight>
                <a:latin typeface="Verdana"/>
                <a:ea typeface="Verdana"/>
                <a:cs typeface="Verdana"/>
                <a:sym typeface="Verdana"/>
              </a:rPr>
              <a:t>0</a:t>
            </a:r>
            <a:r>
              <a:rPr lang="en" sz="900">
                <a:solidFill>
                  <a:srgbClr val="333333"/>
                </a:solidFill>
                <a:highlight>
                  <a:srgbClr val="FFFFFF"/>
                </a:highlight>
                <a:latin typeface="Verdana"/>
                <a:ea typeface="Verdana"/>
                <a:cs typeface="Verdana"/>
                <a:sym typeface="Verdana"/>
              </a:rPr>
              <a:t>], clk, reset);</a:t>
            </a:r>
          </a:p>
          <a:p>
            <a:pPr lvl="0" rt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Dff</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dff3</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2</a:t>
            </a:r>
            <a:r>
              <a:rPr lang="en" sz="900">
                <a:solidFill>
                  <a:srgbClr val="333333"/>
                </a:solidFill>
                <a:highlight>
                  <a:srgbClr val="FFFFFF"/>
                </a:highlight>
                <a:latin typeface="Verdana"/>
                <a:ea typeface="Verdana"/>
                <a:cs typeface="Verdana"/>
                <a:sym typeface="Verdana"/>
              </a:rPr>
              <a:t>], prevPixels[</a:t>
            </a:r>
            <a:r>
              <a:rPr lang="en" sz="900">
                <a:solidFill>
                  <a:srgbClr val="0086B3"/>
                </a:solidFill>
                <a:highlight>
                  <a:srgbClr val="FFFFFF"/>
                </a:highlight>
                <a:latin typeface="Verdana"/>
                <a:ea typeface="Verdana"/>
                <a:cs typeface="Verdana"/>
                <a:sym typeface="Verdana"/>
              </a:rPr>
              <a:t>1</a:t>
            </a:r>
            <a:r>
              <a:rPr lang="en" sz="900">
                <a:solidFill>
                  <a:srgbClr val="333333"/>
                </a:solidFill>
                <a:highlight>
                  <a:srgbClr val="FFFFFF"/>
                </a:highlight>
                <a:latin typeface="Verdana"/>
                <a:ea typeface="Verdana"/>
                <a:cs typeface="Verdana"/>
                <a:sym typeface="Verdana"/>
              </a:rPr>
              <a:t>], clk, reset);</a:t>
            </a:r>
          </a:p>
          <a:p>
            <a:pPr lvl="0" rtl="0">
              <a:lnSpc>
                <a:spcPct val="142857"/>
              </a:lnSpc>
              <a:spcBef>
                <a:spcPts val="0"/>
              </a:spcBef>
              <a:spcAft>
                <a:spcPts val="0"/>
              </a:spcAft>
              <a:buNone/>
            </a:pPr>
            <a:r>
              <a:rPr lang="en" sz="900">
                <a:solidFill>
                  <a:srgbClr val="969896"/>
                </a:solidFill>
                <a:highlight>
                  <a:srgbClr val="FFFFFF"/>
                </a:highlight>
                <a:latin typeface="Verdana"/>
                <a:ea typeface="Verdana"/>
                <a:cs typeface="Verdana"/>
                <a:sym typeface="Verdana"/>
              </a:rPr>
              <a:t>// FIFOs of length 636 used (RowLength - 1). 636 used instead of 637 to correct clocking issues found in test benches </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nFIFO</a:t>
            </a:r>
            <a:r>
              <a:rPr lang="en" sz="900">
                <a:solidFill>
                  <a:srgbClr val="333333"/>
                </a:solidFill>
                <a:highlight>
                  <a:srgbClr val="FFFFFF"/>
                </a:highlight>
                <a:latin typeface="Verdana"/>
                <a:ea typeface="Verdana"/>
                <a:cs typeface="Verdana"/>
                <a:sym typeface="Verdana"/>
              </a:rPr>
              <a:t> #(.fifosize(</a:t>
            </a:r>
            <a:r>
              <a:rPr lang="en" sz="900">
                <a:solidFill>
                  <a:srgbClr val="0086B3"/>
                </a:solidFill>
                <a:highlight>
                  <a:srgbClr val="FFFFFF"/>
                </a:highlight>
                <a:latin typeface="Verdana"/>
                <a:ea typeface="Verdana"/>
                <a:cs typeface="Verdana"/>
                <a:sym typeface="Verdana"/>
              </a:rPr>
              <a:t>636</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fifo1</a:t>
            </a:r>
            <a:r>
              <a:rPr lang="en" sz="900">
                <a:solidFill>
                  <a:srgbClr val="333333"/>
                </a:solidFill>
                <a:highlight>
                  <a:srgbClr val="FFFFFF"/>
                </a:highlight>
                <a:latin typeface="Verdana"/>
                <a:ea typeface="Verdana"/>
                <a:cs typeface="Verdana"/>
                <a:sym typeface="Verdana"/>
              </a:rPr>
              <a:t> (prevPixels[</a:t>
            </a:r>
            <a:r>
              <a:rPr lang="en" sz="900">
                <a:solidFill>
                  <a:srgbClr val="0086B3"/>
                </a:solidFill>
                <a:highlight>
                  <a:srgbClr val="FFFFFF"/>
                </a:highlight>
                <a:latin typeface="Verdana"/>
                <a:ea typeface="Verdana"/>
                <a:cs typeface="Verdana"/>
                <a:sym typeface="Verdana"/>
              </a:rPr>
              <a:t>2</a:t>
            </a:r>
            <a:r>
              <a:rPr lang="en" sz="900">
                <a:solidFill>
                  <a:srgbClr val="333333"/>
                </a:solidFill>
                <a:highlight>
                  <a:srgbClr val="FFFFFF"/>
                </a:highlight>
                <a:latin typeface="Verdana"/>
                <a:ea typeface="Verdana"/>
                <a:cs typeface="Verdana"/>
                <a:sym typeface="Verdana"/>
              </a:rPr>
              <a:t>], reset, clk, queue1out); </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Dff</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dff4</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3</a:t>
            </a:r>
            <a:r>
              <a:rPr lang="en" sz="900">
                <a:solidFill>
                  <a:srgbClr val="333333"/>
                </a:solidFill>
                <a:highlight>
                  <a:srgbClr val="FFFFFF"/>
                </a:highlight>
                <a:latin typeface="Verdana"/>
                <a:ea typeface="Verdana"/>
                <a:cs typeface="Verdana"/>
                <a:sym typeface="Verdana"/>
              </a:rPr>
              <a:t>],queue1out, clk, reset);</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Dff</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dff5</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4</a:t>
            </a:r>
            <a:r>
              <a:rPr lang="en" sz="900">
                <a:solidFill>
                  <a:srgbClr val="333333"/>
                </a:solidFill>
                <a:highlight>
                  <a:srgbClr val="FFFFFF"/>
                </a:highlight>
                <a:latin typeface="Verdana"/>
                <a:ea typeface="Verdana"/>
                <a:cs typeface="Verdana"/>
                <a:sym typeface="Verdana"/>
              </a:rPr>
              <a:t>], prevPixels[</a:t>
            </a:r>
            <a:r>
              <a:rPr lang="en" sz="900">
                <a:solidFill>
                  <a:srgbClr val="0086B3"/>
                </a:solidFill>
                <a:highlight>
                  <a:srgbClr val="FFFFFF"/>
                </a:highlight>
                <a:latin typeface="Verdana"/>
                <a:ea typeface="Verdana"/>
                <a:cs typeface="Verdana"/>
                <a:sym typeface="Verdana"/>
              </a:rPr>
              <a:t>3</a:t>
            </a:r>
            <a:r>
              <a:rPr lang="en" sz="900">
                <a:solidFill>
                  <a:srgbClr val="333333"/>
                </a:solidFill>
                <a:highlight>
                  <a:srgbClr val="FFFFFF"/>
                </a:highlight>
                <a:latin typeface="Verdana"/>
                <a:ea typeface="Verdana"/>
                <a:cs typeface="Verdana"/>
                <a:sym typeface="Verdana"/>
              </a:rPr>
              <a:t>], clk, reset);</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Dff</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dff6</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5</a:t>
            </a:r>
            <a:r>
              <a:rPr lang="en" sz="900">
                <a:solidFill>
                  <a:srgbClr val="333333"/>
                </a:solidFill>
                <a:highlight>
                  <a:srgbClr val="FFFFFF"/>
                </a:highlight>
                <a:latin typeface="Verdana"/>
                <a:ea typeface="Verdana"/>
                <a:cs typeface="Verdana"/>
                <a:sym typeface="Verdana"/>
              </a:rPr>
              <a:t>], prevPixels[</a:t>
            </a:r>
            <a:r>
              <a:rPr lang="en" sz="900">
                <a:solidFill>
                  <a:srgbClr val="0086B3"/>
                </a:solidFill>
                <a:highlight>
                  <a:srgbClr val="FFFFFF"/>
                </a:highlight>
                <a:latin typeface="Verdana"/>
                <a:ea typeface="Verdana"/>
                <a:cs typeface="Verdana"/>
                <a:sym typeface="Verdana"/>
              </a:rPr>
              <a:t>4</a:t>
            </a:r>
            <a:r>
              <a:rPr lang="en" sz="900">
                <a:solidFill>
                  <a:srgbClr val="333333"/>
                </a:solidFill>
                <a:highlight>
                  <a:srgbClr val="FFFFFF"/>
                </a:highlight>
                <a:latin typeface="Verdana"/>
                <a:ea typeface="Verdana"/>
                <a:cs typeface="Verdana"/>
                <a:sym typeface="Verdana"/>
              </a:rPr>
              <a:t>], clk, reset);</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nFIFO</a:t>
            </a:r>
            <a:r>
              <a:rPr lang="en" sz="900">
                <a:solidFill>
                  <a:srgbClr val="333333"/>
                </a:solidFill>
                <a:highlight>
                  <a:srgbClr val="FFFFFF"/>
                </a:highlight>
                <a:latin typeface="Verdana"/>
                <a:ea typeface="Verdana"/>
                <a:cs typeface="Verdana"/>
                <a:sym typeface="Verdana"/>
              </a:rPr>
              <a:t> #(.fifosize(</a:t>
            </a:r>
            <a:r>
              <a:rPr lang="en" sz="900">
                <a:solidFill>
                  <a:srgbClr val="0086B3"/>
                </a:solidFill>
                <a:highlight>
                  <a:srgbClr val="FFFFFF"/>
                </a:highlight>
                <a:latin typeface="Verdana"/>
                <a:ea typeface="Verdana"/>
                <a:cs typeface="Verdana"/>
                <a:sym typeface="Verdana"/>
              </a:rPr>
              <a:t>636</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fifo2</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5</a:t>
            </a:r>
            <a:r>
              <a:rPr lang="en" sz="900">
                <a:solidFill>
                  <a:srgbClr val="333333"/>
                </a:solidFill>
                <a:highlight>
                  <a:srgbClr val="FFFFFF"/>
                </a:highlight>
                <a:latin typeface="Verdana"/>
                <a:ea typeface="Verdana"/>
                <a:cs typeface="Verdana"/>
                <a:sym typeface="Verdana"/>
              </a:rPr>
              <a:t>], reset, clk, queue2out);</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Dff</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dff7</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6</a:t>
            </a:r>
            <a:r>
              <a:rPr lang="en" sz="900">
                <a:solidFill>
                  <a:srgbClr val="333333"/>
                </a:solidFill>
                <a:highlight>
                  <a:srgbClr val="FFFFFF"/>
                </a:highlight>
                <a:latin typeface="Verdana"/>
                <a:ea typeface="Verdana"/>
                <a:cs typeface="Verdana"/>
                <a:sym typeface="Verdana"/>
              </a:rPr>
              <a:t>], queue2out, clk, reset);</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Dff</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dff8</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7</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6</a:t>
            </a:r>
            <a:r>
              <a:rPr lang="en" sz="900">
                <a:solidFill>
                  <a:srgbClr val="333333"/>
                </a:solidFill>
                <a:highlight>
                  <a:srgbClr val="FFFFFF"/>
                </a:highlight>
                <a:latin typeface="Verdana"/>
                <a:ea typeface="Verdana"/>
                <a:cs typeface="Verdana"/>
                <a:sym typeface="Verdana"/>
              </a:rPr>
              <a:t>], clk, reset);</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Dff</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dff9</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8</a:t>
            </a:r>
            <a:r>
              <a:rPr lang="en" sz="900">
                <a:solidFill>
                  <a:srgbClr val="333333"/>
                </a:solidFill>
                <a:highlight>
                  <a:srgbClr val="FFFFFF"/>
                </a:highlight>
                <a:latin typeface="Verdana"/>
                <a:ea typeface="Verdana"/>
                <a:cs typeface="Verdana"/>
                <a:sym typeface="Verdana"/>
              </a:rPr>
              <a:t>], prevPixels[</a:t>
            </a:r>
            <a:r>
              <a:rPr lang="en" sz="900">
                <a:solidFill>
                  <a:srgbClr val="0086B3"/>
                </a:solidFill>
                <a:highlight>
                  <a:srgbClr val="FFFFFF"/>
                </a:highlight>
                <a:latin typeface="Verdana"/>
                <a:ea typeface="Verdana"/>
                <a:cs typeface="Verdana"/>
                <a:sym typeface="Verdana"/>
              </a:rPr>
              <a:t>7</a:t>
            </a:r>
            <a:r>
              <a:rPr lang="en" sz="900">
                <a:solidFill>
                  <a:srgbClr val="333333"/>
                </a:solidFill>
                <a:highlight>
                  <a:srgbClr val="FFFFFF"/>
                </a:highlight>
                <a:latin typeface="Verdana"/>
                <a:ea typeface="Verdana"/>
                <a:cs typeface="Verdana"/>
                <a:sym typeface="Verdana"/>
              </a:rPr>
              <a:t>], clk, reset);</a:t>
            </a:r>
          </a:p>
          <a:p>
            <a:pPr lvl="0">
              <a:lnSpc>
                <a:spcPct val="142857"/>
              </a:lnSpc>
              <a:spcBef>
                <a:spcPts val="0"/>
              </a:spcBef>
              <a:spcAft>
                <a:spcPts val="0"/>
              </a:spcAft>
              <a:buNone/>
            </a:pPr>
            <a:r>
              <a:rPr lang="en" sz="900">
                <a:solidFill>
                  <a:srgbClr val="333333"/>
                </a:solidFill>
                <a:highlight>
                  <a:srgbClr val="FFFFFF"/>
                </a:highlight>
                <a:latin typeface="Verdana"/>
                <a:ea typeface="Verdana"/>
                <a:cs typeface="Verdana"/>
                <a:sym typeface="Verdana"/>
              </a:rPr>
              <a:t>	</a:t>
            </a:r>
          </a:p>
          <a:p>
            <a:pPr lvl="0" rtl="0">
              <a:lnSpc>
                <a:spcPct val="142857"/>
              </a:lnSpc>
              <a:spcBef>
                <a:spcPts val="0"/>
              </a:spcBef>
              <a:spcAft>
                <a:spcPts val="0"/>
              </a:spcAft>
              <a:buNone/>
            </a:pPr>
            <a:r>
              <a:rPr lang="en" sz="900">
                <a:solidFill>
                  <a:srgbClr val="333333"/>
                </a:solidFill>
                <a:highlight>
                  <a:srgbClr val="FFFFFF"/>
                </a:highlight>
                <a:latin typeface="Verdana"/>
                <a:ea typeface="Verdana"/>
                <a:cs typeface="Verdana"/>
                <a:sym typeface="Verdana"/>
              </a:rPr>
              <a:t>	 </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
              <a:t>Verilog Example - Window Module</a:t>
            </a:r>
          </a:p>
        </p:txBody>
      </p:sp>
      <p:sp>
        <p:nvSpPr>
          <p:cNvPr id="212" name="Shape 212"/>
          <p:cNvSpPr txBox="1"/>
          <p:nvPr>
            <p:ph idx="1" type="body"/>
          </p:nvPr>
        </p:nvSpPr>
        <p:spPr>
          <a:xfrm>
            <a:off x="311700" y="1266325"/>
            <a:ext cx="8520600" cy="3302700"/>
          </a:xfrm>
          <a:prstGeom prst="rect">
            <a:avLst/>
          </a:prstGeom>
        </p:spPr>
        <p:txBody>
          <a:bodyPr anchorCtr="0" anchor="t" bIns="91425" lIns="91425" rIns="91425" tIns="91425">
            <a:noAutofit/>
          </a:bodyPr>
          <a:lstStyle/>
          <a:p>
            <a:pPr lvl="0" rtl="0">
              <a:lnSpc>
                <a:spcPct val="142857"/>
              </a:lnSpc>
              <a:spcBef>
                <a:spcPts val="0"/>
              </a:spcBef>
              <a:spcAft>
                <a:spcPts val="0"/>
              </a:spcAft>
              <a:buNone/>
            </a:pPr>
            <a:r>
              <a:rPr lang="en" sz="800">
                <a:solidFill>
                  <a:srgbClr val="A71D5D"/>
                </a:solidFill>
                <a:highlight>
                  <a:srgbClr val="FFFFFF"/>
                </a:highlight>
                <a:latin typeface="Verdana"/>
                <a:ea typeface="Verdana"/>
                <a:cs typeface="Verdana"/>
                <a:sym typeface="Verdana"/>
              </a:rPr>
              <a:t>always</a:t>
            </a:r>
            <a:r>
              <a:rPr lang="en" sz="800">
                <a:solidFill>
                  <a:srgbClr val="333333"/>
                </a:solidFill>
                <a:highlight>
                  <a:srgbClr val="FFFFFF"/>
                </a:highlight>
                <a:latin typeface="Verdana"/>
                <a:ea typeface="Verdana"/>
                <a:cs typeface="Verdana"/>
                <a:sym typeface="Verdana"/>
              </a:rPr>
              <a:t> @ (</a:t>
            </a:r>
            <a:r>
              <a:rPr lang="en" sz="800">
                <a:solidFill>
                  <a:srgbClr val="A71D5D"/>
                </a:solidFill>
                <a:highlight>
                  <a:srgbClr val="FFFFFF"/>
                </a:highlight>
                <a:latin typeface="Verdana"/>
                <a:ea typeface="Verdana"/>
                <a:cs typeface="Verdana"/>
                <a:sym typeface="Verdana"/>
              </a:rPr>
              <a:t>posedge</a:t>
            </a:r>
            <a:r>
              <a:rPr lang="en" sz="800">
                <a:solidFill>
                  <a:srgbClr val="333333"/>
                </a:solidFill>
                <a:highlight>
                  <a:srgbClr val="FFFFFF"/>
                </a:highlight>
                <a:latin typeface="Verdana"/>
                <a:ea typeface="Verdana"/>
                <a:cs typeface="Verdana"/>
                <a:sym typeface="Verdana"/>
              </a:rPr>
              <a:t> clk) </a:t>
            </a:r>
            <a:r>
              <a:rPr lang="en" sz="800">
                <a:solidFill>
                  <a:srgbClr val="A71D5D"/>
                </a:solidFill>
                <a:highlight>
                  <a:srgbClr val="FFFFFF"/>
                </a:highlight>
                <a:latin typeface="Verdana"/>
                <a:ea typeface="Verdana"/>
                <a:cs typeface="Verdana"/>
                <a:sym typeface="Verdana"/>
              </a:rPr>
              <a:t>begin</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if</a:t>
            </a:r>
            <a:r>
              <a:rPr lang="en" sz="800">
                <a:solidFill>
                  <a:srgbClr val="333333"/>
                </a:solidFill>
                <a:highlight>
                  <a:srgbClr val="FFFFFF"/>
                </a:highlight>
                <a:latin typeface="Verdana"/>
                <a:ea typeface="Verdana"/>
                <a:cs typeface="Verdana"/>
                <a:sym typeface="Verdana"/>
              </a:rPr>
              <a:t> (rst) </a:t>
            </a:r>
            <a:r>
              <a:rPr lang="en" sz="800">
                <a:solidFill>
                  <a:srgbClr val="A71D5D"/>
                </a:solidFill>
                <a:highlight>
                  <a:srgbClr val="FFFFFF"/>
                </a:highlight>
                <a:latin typeface="Verdana"/>
                <a:ea typeface="Verdana"/>
                <a:cs typeface="Verdana"/>
                <a:sym typeface="Verdana"/>
              </a:rPr>
              <a:t>begin</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tempOut0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 </a:t>
            </a:r>
            <a:r>
              <a:rPr lang="en" sz="900">
                <a:solidFill>
                  <a:srgbClr val="969896"/>
                </a:solidFill>
                <a:highlight>
                  <a:srgbClr val="FFFFFF"/>
                </a:highlight>
                <a:latin typeface="Verdana"/>
                <a:ea typeface="Verdana"/>
                <a:cs typeface="Verdana"/>
                <a:sym typeface="Verdana"/>
              </a:rPr>
              <a:t> // tempOut# holds a multiplication of a pixel with a weight in our kernel</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tempOut1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tempOut2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tempOut3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tempOut4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tempOut5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tempOut6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tempOut7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tempOut8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weights[</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 </a:t>
            </a:r>
            <a:r>
              <a:rPr lang="en" sz="900">
                <a:solidFill>
                  <a:srgbClr val="969896"/>
                </a:solidFill>
                <a:highlight>
                  <a:srgbClr val="FFFFFF"/>
                </a:highlight>
                <a:latin typeface="Verdana"/>
                <a:ea typeface="Verdana"/>
                <a:cs typeface="Verdana"/>
                <a:sym typeface="Verdana"/>
              </a:rPr>
              <a:t>// weights[] holds values used in kernel</a:t>
            </a:r>
            <a:r>
              <a:rPr lang="en" sz="800">
                <a:solidFill>
                  <a:srgbClr val="333333"/>
                </a:solidFill>
                <a:highlight>
                  <a:srgbClr val="FFFFFF"/>
                </a:highlight>
                <a:latin typeface="Verdana"/>
                <a:ea typeface="Verdana"/>
                <a:cs typeface="Verdana"/>
                <a:sym typeface="Verdana"/>
              </a:rPr>
              <a:t> </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weights[</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weights[</a:t>
            </a:r>
            <a:r>
              <a:rPr lang="en" sz="800">
                <a:solidFill>
                  <a:srgbClr val="0086B3"/>
                </a:solidFill>
                <a:highlight>
                  <a:srgbClr val="FFFFFF"/>
                </a:highlight>
                <a:latin typeface="Verdana"/>
                <a:ea typeface="Verdana"/>
                <a:cs typeface="Verdana"/>
                <a:sym typeface="Verdana"/>
              </a:rPr>
              <a:t>2</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weights[</a:t>
            </a:r>
            <a:r>
              <a:rPr lang="en" sz="800">
                <a:solidFill>
                  <a:srgbClr val="0086B3"/>
                </a:solidFill>
                <a:highlight>
                  <a:srgbClr val="FFFFFF"/>
                </a:highlight>
                <a:latin typeface="Verdana"/>
                <a:ea typeface="Verdana"/>
                <a:cs typeface="Verdana"/>
                <a:sym typeface="Verdana"/>
              </a:rPr>
              <a:t>3</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weights[</a:t>
            </a:r>
            <a:r>
              <a:rPr lang="en" sz="800">
                <a:solidFill>
                  <a:srgbClr val="0086B3"/>
                </a:solidFill>
                <a:highlight>
                  <a:srgbClr val="FFFFFF"/>
                </a:highlight>
                <a:latin typeface="Verdana"/>
                <a:ea typeface="Verdana"/>
                <a:cs typeface="Verdana"/>
                <a:sym typeface="Verdana"/>
              </a:rPr>
              <a:t>4</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weights[</a:t>
            </a:r>
            <a:r>
              <a:rPr lang="en" sz="800">
                <a:solidFill>
                  <a:srgbClr val="0086B3"/>
                </a:solidFill>
                <a:highlight>
                  <a:srgbClr val="FFFFFF"/>
                </a:highlight>
                <a:latin typeface="Verdana"/>
                <a:ea typeface="Verdana"/>
                <a:cs typeface="Verdana"/>
                <a:sym typeface="Verdana"/>
              </a:rPr>
              <a:t>5</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weights[</a:t>
            </a:r>
            <a:r>
              <a:rPr lang="en" sz="800">
                <a:solidFill>
                  <a:srgbClr val="0086B3"/>
                </a:solidFill>
                <a:highlight>
                  <a:srgbClr val="FFFFFF"/>
                </a:highlight>
                <a:latin typeface="Verdana"/>
                <a:ea typeface="Verdana"/>
                <a:cs typeface="Verdana"/>
                <a:sym typeface="Verdana"/>
              </a:rPr>
              <a:t>6</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weights[</a:t>
            </a:r>
            <a:r>
              <a:rPr lang="en" sz="800">
                <a:solidFill>
                  <a:srgbClr val="0086B3"/>
                </a:solidFill>
                <a:highlight>
                  <a:srgbClr val="FFFFFF"/>
                </a:highlight>
                <a:latin typeface="Verdana"/>
                <a:ea typeface="Verdana"/>
                <a:cs typeface="Verdana"/>
                <a:sym typeface="Verdana"/>
              </a:rPr>
              <a:t>7</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weights[</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end</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
              <a:t>Verilog Example - Window Module</a:t>
            </a:r>
          </a:p>
        </p:txBody>
      </p:sp>
      <p:sp>
        <p:nvSpPr>
          <p:cNvPr id="218" name="Shape 218"/>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0" lvl="0" marL="914400" rtl="0">
              <a:lnSpc>
                <a:spcPct val="142857"/>
              </a:lnSpc>
              <a:spcBef>
                <a:spcPts val="0"/>
              </a:spcBef>
              <a:spcAft>
                <a:spcPts val="0"/>
              </a:spcAft>
              <a:buNone/>
            </a:pPr>
            <a:r>
              <a:rPr lang="en" sz="800">
                <a:solidFill>
                  <a:srgbClr val="A71D5D"/>
                </a:solidFill>
                <a:highlight>
                  <a:srgbClr val="FFFFFF"/>
                </a:highlight>
                <a:latin typeface="Verdana"/>
                <a:ea typeface="Verdana"/>
                <a:cs typeface="Verdana"/>
                <a:sym typeface="Verdana"/>
              </a:rPr>
              <a:t>else</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begin</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if</a:t>
            </a:r>
            <a:r>
              <a:rPr lang="en" sz="800">
                <a:solidFill>
                  <a:srgbClr val="333333"/>
                </a:solidFill>
                <a:highlight>
                  <a:srgbClr val="FFFFFF"/>
                </a:highlight>
                <a:latin typeface="Verdana"/>
                <a:ea typeface="Verdana"/>
                <a:cs typeface="Verdana"/>
                <a:sym typeface="Verdana"/>
              </a:rPr>
              <a:t> (pixel_rdy) </a:t>
            </a:r>
            <a:r>
              <a:rPr lang="en" sz="800">
                <a:solidFill>
                  <a:srgbClr val="A71D5D"/>
                </a:solidFill>
                <a:highlight>
                  <a:srgbClr val="FFFFFF"/>
                </a:highlight>
                <a:latin typeface="Verdana"/>
                <a:ea typeface="Verdana"/>
                <a:cs typeface="Verdana"/>
                <a:sym typeface="Verdana"/>
              </a:rPr>
              <a:t>begin </a:t>
            </a:r>
            <a:r>
              <a:rPr lang="en" sz="800">
                <a:solidFill>
                  <a:srgbClr val="969896"/>
                </a:solidFill>
                <a:highlight>
                  <a:srgbClr val="FFFFFF"/>
                </a:highlight>
                <a:latin typeface="Verdana"/>
                <a:ea typeface="Verdana"/>
                <a:cs typeface="Verdana"/>
                <a:sym typeface="Verdana"/>
              </a:rPr>
              <a:t>// if a pixel has been received</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969896"/>
                </a:solidFill>
                <a:highlight>
                  <a:srgbClr val="FFFFFF"/>
                </a:highlight>
                <a:latin typeface="Verdana"/>
                <a:ea typeface="Verdana"/>
                <a:cs typeface="Verdana"/>
                <a:sym typeface="Verdana"/>
              </a:rPr>
              <a:t>// multiply pixel in window by appropriate weight. Note 0 added to start of each pixel to maintain sign of pixel</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tempOut0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(weights[</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1'b0</a:t>
            </a:r>
            <a:r>
              <a:rPr lang="en" sz="800">
                <a:solidFill>
                  <a:srgbClr val="333333"/>
                </a:solidFill>
                <a:highlight>
                  <a:srgbClr val="FFFFFF"/>
                </a:highlight>
                <a:latin typeface="Verdana"/>
                <a:ea typeface="Verdana"/>
                <a:cs typeface="Verdana"/>
                <a:sym typeface="Verdana"/>
              </a:rPr>
              <a:t>,datain[</a:t>
            </a:r>
            <a:r>
              <a:rPr lang="en" sz="800">
                <a:solidFill>
                  <a:srgbClr val="0086B3"/>
                </a:solidFill>
                <a:highlight>
                  <a:srgbClr val="FFFFFF"/>
                </a:highlight>
                <a:latin typeface="Verdana"/>
                <a:ea typeface="Verdana"/>
                <a:cs typeface="Verdana"/>
                <a:sym typeface="Verdana"/>
              </a:rPr>
              <a:t>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tempOut1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(weights[</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1'b0</a:t>
            </a:r>
            <a:r>
              <a:rPr lang="en" sz="800">
                <a:solidFill>
                  <a:srgbClr val="333333"/>
                </a:solidFill>
                <a:highlight>
                  <a:srgbClr val="FFFFFF"/>
                </a:highlight>
                <a:latin typeface="Verdana"/>
                <a:ea typeface="Verdana"/>
                <a:cs typeface="Verdana"/>
                <a:sym typeface="Verdana"/>
              </a:rPr>
              <a:t>,prevPixels[</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tempOut2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(weights[</a:t>
            </a:r>
            <a:r>
              <a:rPr lang="en" sz="800">
                <a:solidFill>
                  <a:srgbClr val="0086B3"/>
                </a:solidFill>
                <a:highlight>
                  <a:srgbClr val="FFFFFF"/>
                </a:highlight>
                <a:latin typeface="Verdana"/>
                <a:ea typeface="Verdana"/>
                <a:cs typeface="Verdana"/>
                <a:sym typeface="Verdana"/>
              </a:rPr>
              <a:t>2</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1'b0</a:t>
            </a:r>
            <a:r>
              <a:rPr lang="en" sz="800">
                <a:solidFill>
                  <a:srgbClr val="333333"/>
                </a:solidFill>
                <a:highlight>
                  <a:srgbClr val="FFFFFF"/>
                </a:highlight>
                <a:latin typeface="Verdana"/>
                <a:ea typeface="Verdana"/>
                <a:cs typeface="Verdana"/>
                <a:sym typeface="Verdana"/>
              </a:rPr>
              <a:t>,prevPixels[</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tempOut3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(weights[</a:t>
            </a:r>
            <a:r>
              <a:rPr lang="en" sz="800">
                <a:solidFill>
                  <a:srgbClr val="0086B3"/>
                </a:solidFill>
                <a:highlight>
                  <a:srgbClr val="FFFFFF"/>
                </a:highlight>
                <a:latin typeface="Verdana"/>
                <a:ea typeface="Verdana"/>
                <a:cs typeface="Verdana"/>
                <a:sym typeface="Verdana"/>
              </a:rPr>
              <a:t>3</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1'b0</a:t>
            </a:r>
            <a:r>
              <a:rPr lang="en" sz="800">
                <a:solidFill>
                  <a:srgbClr val="333333"/>
                </a:solidFill>
                <a:highlight>
                  <a:srgbClr val="FFFFFF"/>
                </a:highlight>
                <a:latin typeface="Verdana"/>
                <a:ea typeface="Verdana"/>
                <a:cs typeface="Verdana"/>
                <a:sym typeface="Verdana"/>
              </a:rPr>
              <a:t>,queue1out[</a:t>
            </a:r>
            <a:r>
              <a:rPr lang="en" sz="800">
                <a:solidFill>
                  <a:srgbClr val="0086B3"/>
                </a:solidFill>
                <a:highlight>
                  <a:srgbClr val="FFFFFF"/>
                </a:highlight>
                <a:latin typeface="Verdana"/>
                <a:ea typeface="Verdana"/>
                <a:cs typeface="Verdana"/>
                <a:sym typeface="Verdana"/>
              </a:rPr>
              <a:t>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tempOut4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(weights[</a:t>
            </a:r>
            <a:r>
              <a:rPr lang="en" sz="800">
                <a:solidFill>
                  <a:srgbClr val="0086B3"/>
                </a:solidFill>
                <a:highlight>
                  <a:srgbClr val="FFFFFF"/>
                </a:highlight>
                <a:latin typeface="Verdana"/>
                <a:ea typeface="Verdana"/>
                <a:cs typeface="Verdana"/>
                <a:sym typeface="Verdana"/>
              </a:rPr>
              <a:t>4</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1'b0</a:t>
            </a:r>
            <a:r>
              <a:rPr lang="en" sz="800">
                <a:solidFill>
                  <a:srgbClr val="333333"/>
                </a:solidFill>
                <a:highlight>
                  <a:srgbClr val="FFFFFF"/>
                </a:highlight>
                <a:latin typeface="Verdana"/>
                <a:ea typeface="Verdana"/>
                <a:cs typeface="Verdana"/>
                <a:sym typeface="Verdana"/>
              </a:rPr>
              <a:t>,prevPixels[</a:t>
            </a:r>
            <a:r>
              <a:rPr lang="en" sz="800">
                <a:solidFill>
                  <a:srgbClr val="0086B3"/>
                </a:solidFill>
                <a:highlight>
                  <a:srgbClr val="FFFFFF"/>
                </a:highlight>
                <a:latin typeface="Verdana"/>
                <a:ea typeface="Verdana"/>
                <a:cs typeface="Verdana"/>
                <a:sym typeface="Verdana"/>
              </a:rPr>
              <a:t>3</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tempOut5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(weights[</a:t>
            </a:r>
            <a:r>
              <a:rPr lang="en" sz="800">
                <a:solidFill>
                  <a:srgbClr val="0086B3"/>
                </a:solidFill>
                <a:highlight>
                  <a:srgbClr val="FFFFFF"/>
                </a:highlight>
                <a:latin typeface="Verdana"/>
                <a:ea typeface="Verdana"/>
                <a:cs typeface="Verdana"/>
                <a:sym typeface="Verdana"/>
              </a:rPr>
              <a:t>5</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1'b0</a:t>
            </a:r>
            <a:r>
              <a:rPr lang="en" sz="800">
                <a:solidFill>
                  <a:srgbClr val="333333"/>
                </a:solidFill>
                <a:highlight>
                  <a:srgbClr val="FFFFFF"/>
                </a:highlight>
                <a:latin typeface="Verdana"/>
                <a:ea typeface="Verdana"/>
                <a:cs typeface="Verdana"/>
                <a:sym typeface="Verdana"/>
              </a:rPr>
              <a:t>,prevPixels[</a:t>
            </a:r>
            <a:r>
              <a:rPr lang="en" sz="800">
                <a:solidFill>
                  <a:srgbClr val="0086B3"/>
                </a:solidFill>
                <a:highlight>
                  <a:srgbClr val="FFFFFF"/>
                </a:highlight>
                <a:latin typeface="Verdana"/>
                <a:ea typeface="Verdana"/>
                <a:cs typeface="Verdana"/>
                <a:sym typeface="Verdana"/>
              </a:rPr>
              <a:t>4</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tempOut6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(weights[</a:t>
            </a:r>
            <a:r>
              <a:rPr lang="en" sz="800">
                <a:solidFill>
                  <a:srgbClr val="0086B3"/>
                </a:solidFill>
                <a:highlight>
                  <a:srgbClr val="FFFFFF"/>
                </a:highlight>
                <a:latin typeface="Verdana"/>
                <a:ea typeface="Verdana"/>
                <a:cs typeface="Verdana"/>
                <a:sym typeface="Verdana"/>
              </a:rPr>
              <a:t>6</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1'b0</a:t>
            </a:r>
            <a:r>
              <a:rPr lang="en" sz="800">
                <a:solidFill>
                  <a:srgbClr val="333333"/>
                </a:solidFill>
                <a:highlight>
                  <a:srgbClr val="FFFFFF"/>
                </a:highlight>
                <a:latin typeface="Verdana"/>
                <a:ea typeface="Verdana"/>
                <a:cs typeface="Verdana"/>
                <a:sym typeface="Verdana"/>
              </a:rPr>
              <a:t>,queue2out[</a:t>
            </a:r>
            <a:r>
              <a:rPr lang="en" sz="800">
                <a:solidFill>
                  <a:srgbClr val="0086B3"/>
                </a:solidFill>
                <a:highlight>
                  <a:srgbClr val="FFFFFF"/>
                </a:highlight>
                <a:latin typeface="Verdana"/>
                <a:ea typeface="Verdana"/>
                <a:cs typeface="Verdana"/>
                <a:sym typeface="Verdana"/>
              </a:rPr>
              <a:t>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tempOut7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(weights[</a:t>
            </a:r>
            <a:r>
              <a:rPr lang="en" sz="800">
                <a:solidFill>
                  <a:srgbClr val="0086B3"/>
                </a:solidFill>
                <a:highlight>
                  <a:srgbClr val="FFFFFF"/>
                </a:highlight>
                <a:latin typeface="Verdana"/>
                <a:ea typeface="Verdana"/>
                <a:cs typeface="Verdana"/>
                <a:sym typeface="Verdana"/>
              </a:rPr>
              <a:t>7</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1'b0</a:t>
            </a:r>
            <a:r>
              <a:rPr lang="en" sz="800">
                <a:solidFill>
                  <a:srgbClr val="333333"/>
                </a:solidFill>
                <a:highlight>
                  <a:srgbClr val="FFFFFF"/>
                </a:highlight>
                <a:latin typeface="Verdana"/>
                <a:ea typeface="Verdana"/>
                <a:cs typeface="Verdana"/>
                <a:sym typeface="Verdana"/>
              </a:rPr>
              <a:t>,prevPixels[</a:t>
            </a:r>
            <a:r>
              <a:rPr lang="en" sz="800">
                <a:solidFill>
                  <a:srgbClr val="0086B3"/>
                </a:solidFill>
                <a:highlight>
                  <a:srgbClr val="FFFFFF"/>
                </a:highlight>
                <a:latin typeface="Verdana"/>
                <a:ea typeface="Verdana"/>
                <a:cs typeface="Verdana"/>
                <a:sym typeface="Verdana"/>
              </a:rPr>
              <a:t>6</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tempOut8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(weights[</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1'b0</a:t>
            </a:r>
            <a:r>
              <a:rPr lang="en" sz="800">
                <a:solidFill>
                  <a:srgbClr val="333333"/>
                </a:solidFill>
                <a:highlight>
                  <a:srgbClr val="FFFFFF"/>
                </a:highlight>
                <a:latin typeface="Verdana"/>
                <a:ea typeface="Verdana"/>
                <a:cs typeface="Verdana"/>
                <a:sym typeface="Verdana"/>
              </a:rPr>
              <a:t>,prevPixels[</a:t>
            </a:r>
            <a:r>
              <a:rPr lang="en" sz="800">
                <a:solidFill>
                  <a:srgbClr val="0086B3"/>
                </a:solidFill>
                <a:highlight>
                  <a:srgbClr val="FFFFFF"/>
                </a:highlight>
                <a:latin typeface="Verdana"/>
                <a:ea typeface="Verdana"/>
                <a:cs typeface="Verdana"/>
                <a:sym typeface="Verdana"/>
              </a:rPr>
              <a:t>7</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969896"/>
                </a:solidFill>
                <a:highlight>
                  <a:srgbClr val="FFFFFF"/>
                </a:highlight>
                <a:latin typeface="Verdana"/>
                <a:ea typeface="Verdana"/>
                <a:cs typeface="Verdana"/>
                <a:sym typeface="Verdana"/>
              </a:rPr>
              <a:t>// tempOut holds the result of our window operation </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tempOut0 </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 tempOut1 </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 tempOut2 </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 tempOut3 </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 tempOut4 </a:t>
            </a:r>
            <a:r>
              <a:rPr lang="en" sz="800">
                <a:solidFill>
                  <a:srgbClr val="A71D5D"/>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tempOut5 </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 tempOut6 </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 tempOut7 </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 tempOut8;</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p>
          <a:p>
            <a:pPr lvl="0" rtl="0">
              <a:lnSpc>
                <a:spcPct val="142857"/>
              </a:lnSpc>
              <a:spcBef>
                <a:spcPts val="0"/>
              </a:spcBef>
              <a:spcAft>
                <a:spcPts val="0"/>
              </a:spcAft>
              <a:buNone/>
            </a:pPr>
            <a:r>
              <a:t/>
            </a:r>
            <a:endParaRPr sz="900">
              <a:solidFill>
                <a:srgbClr val="333333"/>
              </a:solidFill>
              <a:highlight>
                <a:srgbClr val="FFFFFF"/>
              </a:highlight>
              <a:latin typeface="Verdana"/>
              <a:ea typeface="Verdana"/>
              <a:cs typeface="Verdana"/>
              <a:sym typeface="Verdana"/>
            </a:endParaRPr>
          </a:p>
          <a:p>
            <a:pPr lvl="0" rtl="0">
              <a:lnSpc>
                <a:spcPct val="142857"/>
              </a:lnSpc>
              <a:spcBef>
                <a:spcPts val="0"/>
              </a:spcBef>
              <a:spcAft>
                <a:spcPts val="0"/>
              </a:spcAft>
              <a:buNone/>
            </a:pPr>
            <a:r>
              <a:rPr lang="en" sz="900">
                <a:solidFill>
                  <a:srgbClr val="333333"/>
                </a:solidFill>
                <a:highlight>
                  <a:srgbClr val="FFFFFF"/>
                </a:highlight>
                <a:latin typeface="Verdana"/>
                <a:ea typeface="Verdana"/>
                <a:cs typeface="Verdana"/>
                <a:sym typeface="Verdana"/>
              </a:rPr>
              <a:t>	 </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idx="1" type="body"/>
          </p:nvPr>
        </p:nvSpPr>
        <p:spPr>
          <a:xfrm>
            <a:off x="415375" y="1107325"/>
            <a:ext cx="8520600" cy="1478100"/>
          </a:xfrm>
          <a:prstGeom prst="rect">
            <a:avLst/>
          </a:prstGeom>
        </p:spPr>
        <p:txBody>
          <a:bodyPr anchorCtr="0" anchor="t" bIns="91425" lIns="91425" rIns="91425" tIns="91425">
            <a:noAutofit/>
          </a:bodyPr>
          <a:lstStyle/>
          <a:p>
            <a:pPr lvl="0">
              <a:spcBef>
                <a:spcPts val="0"/>
              </a:spcBef>
              <a:buNone/>
            </a:pPr>
            <a:r>
              <a:rPr lang="en" sz="1400"/>
              <a:t>The objective of this project is the development of a FPGA based vehicle plate recognition system. Currently vehicle plate recognition is an essential part of the infrastructure found in vehicle based systems concerning electronic payment, restricted area access, and the identification of criminal activities. FPGA based designs provide the ability for high performance recognition systems that are both low power and low latency.</a:t>
            </a:r>
          </a:p>
        </p:txBody>
      </p:sp>
      <p:sp>
        <p:nvSpPr>
          <p:cNvPr id="73" name="Shape 73"/>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Project Motivation</a:t>
            </a:r>
          </a:p>
        </p:txBody>
      </p:sp>
      <p:pic>
        <p:nvPicPr>
          <p:cNvPr id="74" name="Shape 74"/>
          <p:cNvPicPr preferRelativeResize="0"/>
          <p:nvPr/>
        </p:nvPicPr>
        <p:blipFill>
          <a:blip r:embed="rId4">
            <a:alphaModFix/>
          </a:blip>
          <a:stretch>
            <a:fillRect/>
          </a:stretch>
        </p:blipFill>
        <p:spPr>
          <a:xfrm>
            <a:off x="462825" y="2689850"/>
            <a:ext cx="3321675" cy="2308575"/>
          </a:xfrm>
          <a:prstGeom prst="rect">
            <a:avLst/>
          </a:prstGeom>
          <a:noFill/>
          <a:ln>
            <a:noFill/>
          </a:ln>
        </p:spPr>
      </p:pic>
      <p:pic>
        <p:nvPicPr>
          <p:cNvPr id="75" name="Shape 75"/>
          <p:cNvPicPr preferRelativeResize="0"/>
          <p:nvPr/>
        </p:nvPicPr>
        <p:blipFill>
          <a:blip r:embed="rId5">
            <a:alphaModFix/>
          </a:blip>
          <a:stretch>
            <a:fillRect/>
          </a:stretch>
        </p:blipFill>
        <p:spPr>
          <a:xfrm>
            <a:off x="4483050" y="2444824"/>
            <a:ext cx="3764526" cy="25535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
              <a:t>Verilog Example - Window Module</a:t>
            </a:r>
          </a:p>
        </p:txBody>
      </p:sp>
      <p:sp>
        <p:nvSpPr>
          <p:cNvPr id="224" name="Shape 224"/>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457200" lvl="0" marL="914400" rtl="0">
              <a:lnSpc>
                <a:spcPct val="142857"/>
              </a:lnSpc>
              <a:spcBef>
                <a:spcPts val="0"/>
              </a:spcBef>
              <a:spcAft>
                <a:spcPts val="0"/>
              </a:spcAft>
              <a:buNone/>
            </a:pPr>
            <a:r>
              <a:rPr lang="en" sz="800">
                <a:solidFill>
                  <a:srgbClr val="A71D5D"/>
                </a:solidFill>
                <a:highlight>
                  <a:srgbClr val="FFFFFF"/>
                </a:highlight>
                <a:latin typeface="Verdana"/>
                <a:ea typeface="Verdana"/>
                <a:cs typeface="Verdana"/>
                <a:sym typeface="Verdana"/>
              </a:rPr>
              <a:t>if</a:t>
            </a:r>
            <a:r>
              <a:rPr lang="en" sz="800">
                <a:solidFill>
                  <a:srgbClr val="333333"/>
                </a:solidFill>
                <a:highlight>
                  <a:srgbClr val="FFFFFF"/>
                </a:highlight>
                <a:latin typeface="Verdana"/>
                <a:ea typeface="Verdana"/>
                <a:cs typeface="Verdana"/>
                <a:sym typeface="Verdana"/>
              </a:rPr>
              <a:t>(num_pix_ok)</a:t>
            </a:r>
            <a:r>
              <a:rPr lang="en" sz="800">
                <a:solidFill>
                  <a:srgbClr val="A71D5D"/>
                </a:solidFill>
                <a:highlight>
                  <a:srgbClr val="FFFFFF"/>
                </a:highlight>
                <a:latin typeface="Verdana"/>
                <a:ea typeface="Verdana"/>
                <a:cs typeface="Verdana"/>
                <a:sym typeface="Verdana"/>
              </a:rPr>
              <a:t>begin </a:t>
            </a:r>
            <a:r>
              <a:rPr lang="en" sz="800">
                <a:solidFill>
                  <a:srgbClr val="969896"/>
                </a:solidFill>
                <a:highlight>
                  <a:srgbClr val="FFFFFF"/>
                </a:highlight>
                <a:latin typeface="Verdana"/>
                <a:ea typeface="Verdana"/>
                <a:cs typeface="Verdana"/>
                <a:sym typeface="Verdana"/>
              </a:rPr>
              <a:t>// if we've received enough pixels to run the convolution</a:t>
            </a:r>
          </a:p>
          <a:p>
            <a:pPr indent="0" lvl="0" marL="1371600" rtl="0">
              <a:lnSpc>
                <a:spcPct val="142857"/>
              </a:lnSpc>
              <a:spcBef>
                <a:spcPts val="0"/>
              </a:spcBef>
              <a:spcAft>
                <a:spcPts val="0"/>
              </a:spcAft>
              <a:buNone/>
            </a:pPr>
            <a:r>
              <a:rPr lang="en" sz="800">
                <a:solidFill>
                  <a:srgbClr val="969896"/>
                </a:solidFill>
                <a:highlight>
                  <a:srgbClr val="FFFFFF"/>
                </a:highlight>
                <a:latin typeface="Verdana"/>
                <a:ea typeface="Verdana"/>
                <a:cs typeface="Verdana"/>
                <a:sym typeface="Verdana"/>
              </a:rPr>
              <a:t>// Saturation conditions: </a:t>
            </a:r>
          </a:p>
          <a:p>
            <a:pPr indent="0" lvl="0" marL="13716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969896"/>
                </a:solidFill>
                <a:highlight>
                  <a:srgbClr val="FFFFFF"/>
                </a:highlight>
                <a:latin typeface="Verdana"/>
                <a:ea typeface="Verdana"/>
                <a:cs typeface="Verdana"/>
                <a:sym typeface="Verdana"/>
              </a:rPr>
              <a:t>// tempOut is a 18 bit number. We need to return an 12 bit pixel to use in our processed image.</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969896"/>
                </a:solidFill>
                <a:highlight>
                  <a:srgbClr val="FFFFFF"/>
                </a:highlight>
                <a:latin typeface="Verdana"/>
                <a:ea typeface="Verdana"/>
                <a:cs typeface="Verdana"/>
                <a:sym typeface="Verdana"/>
              </a:rPr>
              <a:t>// if tempOut is less than 0 we return a black pixel</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if</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(tempOut)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begin</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pixOut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4'b0000</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4'b0000</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4'b0000</a:t>
            </a:r>
            <a:r>
              <a:rPr lang="en" sz="800">
                <a:solidFill>
                  <a:srgbClr val="333333"/>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end</a:t>
            </a:r>
            <a:r>
              <a:rPr lang="en" sz="800">
                <a:solidFill>
                  <a:srgbClr val="333333"/>
                </a:solidFill>
                <a:highlight>
                  <a:srgbClr val="FFFFFF"/>
                </a:highlight>
                <a:latin typeface="Verdana"/>
                <a:ea typeface="Verdana"/>
                <a:cs typeface="Verdana"/>
                <a:sym typeface="Verdana"/>
              </a:rPr>
              <a:t>	</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969896"/>
                </a:solidFill>
                <a:highlight>
                  <a:srgbClr val="FFFFFF"/>
                </a:highlight>
                <a:latin typeface="Verdana"/>
                <a:ea typeface="Verdana"/>
                <a:cs typeface="Verdana"/>
                <a:sym typeface="Verdana"/>
              </a:rPr>
              <a:t>// if tempOut is greater than 15 we return a white pixel	</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else</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if</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(tempOut) </a:t>
            </a:r>
            <a:r>
              <a:rPr lang="en" sz="800">
                <a:solidFill>
                  <a:srgbClr val="A71D5D"/>
                </a:solidFill>
                <a:highlight>
                  <a:srgbClr val="FFFFFF"/>
                </a:highlight>
                <a:latin typeface="Verdana"/>
                <a:ea typeface="Verdana"/>
                <a:cs typeface="Verdana"/>
                <a:sym typeface="Verdana"/>
              </a:rPr>
              <a:t>&gt;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15</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begin</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pixOut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4'b1111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4'b1111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4'b1111</a:t>
            </a:r>
            <a:r>
              <a:rPr lang="en" sz="800">
                <a:solidFill>
                  <a:srgbClr val="333333"/>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end</a:t>
            </a:r>
            <a:r>
              <a:rPr lang="en" sz="800">
                <a:solidFill>
                  <a:srgbClr val="333333"/>
                </a:solidFill>
                <a:highlight>
                  <a:srgbClr val="FFFFFF"/>
                </a:highlight>
                <a:latin typeface="Verdana"/>
                <a:ea typeface="Verdana"/>
                <a:cs typeface="Verdana"/>
                <a:sym typeface="Verdana"/>
              </a:rPr>
              <a:t>	</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969896"/>
                </a:solidFill>
                <a:highlight>
                  <a:srgbClr val="FFFFFF"/>
                </a:highlight>
                <a:latin typeface="Verdana"/>
                <a:ea typeface="Verdana"/>
                <a:cs typeface="Verdana"/>
                <a:sym typeface="Verdana"/>
              </a:rPr>
              <a:t>//otherwise (0 &lt; pixel &lt; 15) we return the value of the pixel. Note here we use the grayscale pixel value (Y), </a:t>
            </a:r>
          </a:p>
          <a:p>
            <a:pPr indent="0" lvl="0" marL="1828800" rtl="0">
              <a:lnSpc>
                <a:spcPct val="142857"/>
              </a:lnSpc>
              <a:spcBef>
                <a:spcPts val="0"/>
              </a:spcBef>
              <a:spcAft>
                <a:spcPts val="0"/>
              </a:spcAft>
              <a:buNone/>
            </a:pPr>
            <a:r>
              <a:rPr lang="en" sz="800">
                <a:solidFill>
                  <a:srgbClr val="969896"/>
                </a:solidFill>
                <a:highlight>
                  <a:srgbClr val="FFFFFF"/>
                </a:highlight>
                <a:latin typeface="Verdana"/>
                <a:ea typeface="Verdana"/>
                <a:cs typeface="Verdana"/>
                <a:sym typeface="Verdana"/>
              </a:rPr>
              <a:t>// which is 4 bits, for R, G, and B	</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else</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begin</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pixOut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{tempOut[</a:t>
            </a:r>
            <a:r>
              <a:rPr lang="en" sz="800">
                <a:solidFill>
                  <a:srgbClr val="0086B3"/>
                </a:solidFill>
                <a:highlight>
                  <a:srgbClr val="FFFFFF"/>
                </a:highlight>
                <a:latin typeface="Verdana"/>
                <a:ea typeface="Verdana"/>
                <a:cs typeface="Verdana"/>
                <a:sym typeface="Verdana"/>
              </a:rPr>
              <a:t>3</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],tempOut[</a:t>
            </a:r>
            <a:r>
              <a:rPr lang="en" sz="800">
                <a:solidFill>
                  <a:srgbClr val="0086B3"/>
                </a:solidFill>
                <a:highlight>
                  <a:srgbClr val="FFFFFF"/>
                </a:highlight>
                <a:latin typeface="Verdana"/>
                <a:ea typeface="Verdana"/>
                <a:cs typeface="Verdana"/>
                <a:sym typeface="Verdana"/>
              </a:rPr>
              <a:t>3</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],tempOut[</a:t>
            </a:r>
            <a:r>
              <a:rPr lang="en" sz="800">
                <a:solidFill>
                  <a:srgbClr val="0086B3"/>
                </a:solidFill>
                <a:highlight>
                  <a:srgbClr val="FFFFFF"/>
                </a:highlight>
                <a:latin typeface="Verdana"/>
                <a:ea typeface="Verdana"/>
                <a:cs typeface="Verdana"/>
                <a:sym typeface="Verdana"/>
              </a:rPr>
              <a:t>3</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end</a:t>
            </a:r>
            <a:r>
              <a:rPr lang="en" sz="800">
                <a:solidFill>
                  <a:srgbClr val="333333"/>
                </a:solidFill>
                <a:highlight>
                  <a:srgbClr val="FFFFFF"/>
                </a:highlight>
                <a:latin typeface="Verdana"/>
                <a:ea typeface="Verdana"/>
                <a:cs typeface="Verdana"/>
                <a:sym typeface="Verdana"/>
              </a:rPr>
              <a:t>	</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end</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969896"/>
                </a:solidFill>
                <a:highlight>
                  <a:srgbClr val="FFFFFF"/>
                </a:highlight>
                <a:latin typeface="Verdana"/>
                <a:ea typeface="Verdana"/>
                <a:cs typeface="Verdana"/>
                <a:sym typeface="Verdana"/>
              </a:rPr>
              <a:t>// otherwise output a black pixel (should result in black rows for first and last rows of processed image</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else</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pixOut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4'b0000</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4'b0000</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4'b0000</a:t>
            </a:r>
            <a:r>
              <a:rPr lang="en" sz="800">
                <a:solidFill>
                  <a:srgbClr val="333333"/>
                </a:solidFill>
                <a:highlight>
                  <a:srgbClr val="FFFFFF"/>
                </a:highlight>
                <a:latin typeface="Verdana"/>
                <a:ea typeface="Verdana"/>
                <a:cs typeface="Verdana"/>
                <a:sym typeface="Verdana"/>
              </a:rPr>
              <a:t>};</a:t>
            </a:r>
          </a:p>
          <a:p>
            <a:pPr indent="0" lvl="0" marL="91440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end</a:t>
            </a:r>
          </a:p>
          <a:p>
            <a:pPr indent="0" lvl="0" marL="914400" rtl="0">
              <a:spcBef>
                <a:spcPts val="0"/>
              </a:spcBef>
              <a:buNone/>
            </a:pPr>
            <a:r>
              <a:t/>
            </a:r>
            <a:endParaRPr sz="800"/>
          </a:p>
          <a:p>
            <a:pPr lvl="0" rtl="0">
              <a:lnSpc>
                <a:spcPct val="142857"/>
              </a:lnSpc>
              <a:spcBef>
                <a:spcPts val="0"/>
              </a:spcBef>
              <a:spcAft>
                <a:spcPts val="0"/>
              </a:spcAft>
              <a:buNone/>
            </a:pPr>
            <a:r>
              <a:t/>
            </a:r>
            <a:endParaRPr sz="800">
              <a:solidFill>
                <a:srgbClr val="A71D5D"/>
              </a:solidFill>
              <a:highlight>
                <a:srgbClr val="FFFFFF"/>
              </a:highlight>
              <a:latin typeface="Verdana"/>
              <a:ea typeface="Verdana"/>
              <a:cs typeface="Verdana"/>
              <a:sym typeface="Verdana"/>
            </a:endParaRPr>
          </a:p>
          <a:p>
            <a:pPr lvl="0" rtl="0">
              <a:lnSpc>
                <a:spcPct val="142857"/>
              </a:lnSpc>
              <a:spcBef>
                <a:spcPts val="0"/>
              </a:spcBef>
              <a:spcAft>
                <a:spcPts val="0"/>
              </a:spcAft>
              <a:buNone/>
            </a:pPr>
            <a:r>
              <a:t/>
            </a:r>
            <a:endParaRPr sz="900">
              <a:solidFill>
                <a:srgbClr val="333333"/>
              </a:solidFill>
              <a:highlight>
                <a:srgbClr val="FFFFFF"/>
              </a:highlight>
              <a:latin typeface="Verdana"/>
              <a:ea typeface="Verdana"/>
              <a:cs typeface="Verdana"/>
              <a:sym typeface="Verdana"/>
            </a:endParaRPr>
          </a:p>
          <a:p>
            <a:pPr lvl="0" rtl="0">
              <a:lnSpc>
                <a:spcPct val="142857"/>
              </a:lnSpc>
              <a:spcBef>
                <a:spcPts val="0"/>
              </a:spcBef>
              <a:spcAft>
                <a:spcPts val="0"/>
              </a:spcAft>
              <a:buNone/>
            </a:pPr>
            <a:r>
              <a:rPr lang="en" sz="900">
                <a:solidFill>
                  <a:srgbClr val="333333"/>
                </a:solidFill>
                <a:highlight>
                  <a:srgbClr val="FFFFFF"/>
                </a:highlight>
                <a:latin typeface="Verdana"/>
                <a:ea typeface="Verdana"/>
                <a:cs typeface="Verdana"/>
                <a:sym typeface="Verdana"/>
              </a:rPr>
              <a:t>	 </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 name="Shape 228"/>
        <p:cNvGrpSpPr/>
        <p:nvPr/>
      </p:nvGrpSpPr>
      <p:grpSpPr>
        <a:xfrm>
          <a:off x="0" y="0"/>
          <a:ext cx="0" cy="0"/>
          <a:chOff x="0" y="0"/>
          <a:chExt cx="0" cy="0"/>
        </a:xfrm>
      </p:grpSpPr>
      <p:sp>
        <p:nvSpPr>
          <p:cNvPr id="229" name="Shape 229"/>
          <p:cNvSpPr txBox="1"/>
          <p:nvPr>
            <p:ph type="title"/>
          </p:nvPr>
        </p:nvSpPr>
        <p:spPr>
          <a:xfrm>
            <a:off x="194175" y="168500"/>
            <a:ext cx="8520600" cy="707400"/>
          </a:xfrm>
          <a:prstGeom prst="rect">
            <a:avLst/>
          </a:prstGeom>
        </p:spPr>
        <p:txBody>
          <a:bodyPr anchorCtr="0" anchor="t" bIns="91425" lIns="91425" rIns="91425" tIns="91425">
            <a:noAutofit/>
          </a:bodyPr>
          <a:lstStyle/>
          <a:p>
            <a:pPr lvl="0">
              <a:spcBef>
                <a:spcPts val="0"/>
              </a:spcBef>
              <a:buNone/>
            </a:pPr>
            <a:r>
              <a:rPr lang="en"/>
              <a:t>Character Segmentation - Dynamic Implementation</a:t>
            </a:r>
          </a:p>
        </p:txBody>
      </p:sp>
      <p:sp>
        <p:nvSpPr>
          <p:cNvPr id="230" name="Shape 230"/>
          <p:cNvSpPr txBox="1"/>
          <p:nvPr/>
        </p:nvSpPr>
        <p:spPr>
          <a:xfrm>
            <a:off x="353200" y="1032675"/>
            <a:ext cx="8520600" cy="707400"/>
          </a:xfrm>
          <a:prstGeom prst="rect">
            <a:avLst/>
          </a:prstGeom>
          <a:noFill/>
          <a:ln>
            <a:noFill/>
          </a:ln>
        </p:spPr>
        <p:txBody>
          <a:bodyPr anchorCtr="0" anchor="t" bIns="91425" lIns="91425" rIns="91425" tIns="91425">
            <a:noAutofit/>
          </a:bodyPr>
          <a:lstStyle/>
          <a:p>
            <a:pPr lvl="0" rtl="0">
              <a:spcBef>
                <a:spcPts val="0"/>
              </a:spcBef>
              <a:buNone/>
            </a:pPr>
            <a:r>
              <a:t/>
            </a:r>
            <a:endParaRPr b="1" sz="3600">
              <a:solidFill>
                <a:srgbClr val="EF6C00"/>
              </a:solidFill>
              <a:latin typeface="PT Sans Narrow"/>
              <a:ea typeface="PT Sans Narrow"/>
              <a:cs typeface="PT Sans Narrow"/>
              <a:sym typeface="PT Sans Narrow"/>
            </a:endParaRPr>
          </a:p>
        </p:txBody>
      </p:sp>
      <p:sp>
        <p:nvSpPr>
          <p:cNvPr id="231" name="Shape 231"/>
          <p:cNvSpPr txBox="1"/>
          <p:nvPr/>
        </p:nvSpPr>
        <p:spPr>
          <a:xfrm>
            <a:off x="194175" y="1032675"/>
            <a:ext cx="5357100" cy="3302700"/>
          </a:xfrm>
          <a:prstGeom prst="rect">
            <a:avLst/>
          </a:prstGeom>
          <a:noFill/>
          <a:ln>
            <a:noFill/>
          </a:ln>
        </p:spPr>
        <p:txBody>
          <a:bodyPr anchorCtr="0" anchor="t" bIns="91425" lIns="91425" rIns="91425" tIns="91425">
            <a:noAutofit/>
          </a:bodyPr>
          <a:lstStyle/>
          <a:p>
            <a:pPr indent="-342900" lvl="0" marL="457200" marR="0" rtl="0" algn="l">
              <a:lnSpc>
                <a:spcPct val="115000"/>
              </a:lnSpc>
              <a:spcBef>
                <a:spcPts val="0"/>
              </a:spcBef>
              <a:spcAft>
                <a:spcPts val="1600"/>
              </a:spcAft>
              <a:buClr>
                <a:srgbClr val="695D46"/>
              </a:buClr>
              <a:buSzPct val="100000"/>
              <a:buFont typeface="Open Sans"/>
              <a:buChar char="●"/>
            </a:pPr>
            <a:r>
              <a:rPr lang="en" sz="1800">
                <a:solidFill>
                  <a:srgbClr val="695D46"/>
                </a:solidFill>
                <a:latin typeface="Open Sans"/>
                <a:ea typeface="Open Sans"/>
                <a:cs typeface="Open Sans"/>
                <a:sym typeface="Open Sans"/>
              </a:rPr>
              <a:t>For every frame being streamed in, a horizontal and vertical projection of the number of white pixels is counted</a:t>
            </a:r>
          </a:p>
          <a:p>
            <a:pPr indent="-342900" lvl="0" marL="457200" marR="0" rtl="0" algn="l">
              <a:lnSpc>
                <a:spcPct val="115000"/>
              </a:lnSpc>
              <a:spcBef>
                <a:spcPts val="0"/>
              </a:spcBef>
              <a:spcAft>
                <a:spcPts val="1600"/>
              </a:spcAft>
              <a:buClr>
                <a:srgbClr val="695D46"/>
              </a:buClr>
              <a:buSzPct val="100000"/>
              <a:buFont typeface="Open Sans"/>
              <a:buChar char="●"/>
            </a:pPr>
            <a:r>
              <a:rPr lang="en" sz="1800">
                <a:solidFill>
                  <a:srgbClr val="695D46"/>
                </a:solidFill>
                <a:latin typeface="Open Sans"/>
                <a:ea typeface="Open Sans"/>
                <a:cs typeface="Open Sans"/>
                <a:sym typeface="Open Sans"/>
              </a:rPr>
              <a:t>Using the projection, a decision can be made on where to split the frame into segmented images</a:t>
            </a:r>
          </a:p>
          <a:p>
            <a:pPr indent="-342900" lvl="0" marL="457200" marR="0" rtl="0" algn="l">
              <a:lnSpc>
                <a:spcPct val="115000"/>
              </a:lnSpc>
              <a:spcBef>
                <a:spcPts val="0"/>
              </a:spcBef>
              <a:spcAft>
                <a:spcPts val="1600"/>
              </a:spcAft>
              <a:buClr>
                <a:srgbClr val="695D46"/>
              </a:buClr>
              <a:buSzPct val="100000"/>
              <a:buFont typeface="Open Sans"/>
              <a:buChar char="●"/>
            </a:pPr>
            <a:r>
              <a:rPr lang="en" sz="1800">
                <a:solidFill>
                  <a:srgbClr val="695D46"/>
                </a:solidFill>
                <a:latin typeface="Open Sans"/>
                <a:ea typeface="Open Sans"/>
                <a:cs typeface="Open Sans"/>
                <a:sym typeface="Open Sans"/>
              </a:rPr>
              <a:t>OCR can then be implemented on each segment</a:t>
            </a:r>
          </a:p>
        </p:txBody>
      </p:sp>
      <p:pic>
        <p:nvPicPr>
          <p:cNvPr id="232" name="Shape 232"/>
          <p:cNvPicPr preferRelativeResize="0"/>
          <p:nvPr/>
        </p:nvPicPr>
        <p:blipFill>
          <a:blip r:embed="rId3">
            <a:alphaModFix/>
          </a:blip>
          <a:stretch>
            <a:fillRect/>
          </a:stretch>
        </p:blipFill>
        <p:spPr>
          <a:xfrm>
            <a:off x="6188150" y="875900"/>
            <a:ext cx="2685650" cy="3046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type="title"/>
          </p:nvPr>
        </p:nvSpPr>
        <p:spPr>
          <a:xfrm>
            <a:off x="311700" y="168200"/>
            <a:ext cx="8520600" cy="707400"/>
          </a:xfrm>
          <a:prstGeom prst="rect">
            <a:avLst/>
          </a:prstGeom>
        </p:spPr>
        <p:txBody>
          <a:bodyPr anchorCtr="0" anchor="t" bIns="91425" lIns="91425" rIns="91425" tIns="91425">
            <a:noAutofit/>
          </a:bodyPr>
          <a:lstStyle/>
          <a:p>
            <a:pPr lvl="0" rtl="0">
              <a:spcBef>
                <a:spcPts val="0"/>
              </a:spcBef>
              <a:buNone/>
            </a:pPr>
            <a:r>
              <a:rPr lang="en"/>
              <a:t>Character Segmentation - Simplified Implementation</a:t>
            </a:r>
          </a:p>
        </p:txBody>
      </p:sp>
      <p:pic>
        <p:nvPicPr>
          <p:cNvPr id="238" name="Shape 238"/>
          <p:cNvPicPr preferRelativeResize="0"/>
          <p:nvPr/>
        </p:nvPicPr>
        <p:blipFill>
          <a:blip r:embed="rId3">
            <a:alphaModFix/>
          </a:blip>
          <a:stretch>
            <a:fillRect/>
          </a:stretch>
        </p:blipFill>
        <p:spPr>
          <a:xfrm>
            <a:off x="5756474" y="2881625"/>
            <a:ext cx="2958900" cy="1679600"/>
          </a:xfrm>
          <a:prstGeom prst="rect">
            <a:avLst/>
          </a:prstGeom>
          <a:noFill/>
          <a:ln>
            <a:noFill/>
          </a:ln>
        </p:spPr>
      </p:pic>
      <p:sp>
        <p:nvSpPr>
          <p:cNvPr id="239" name="Shape 239"/>
          <p:cNvSpPr txBox="1"/>
          <p:nvPr/>
        </p:nvSpPr>
        <p:spPr>
          <a:xfrm>
            <a:off x="283450" y="1362275"/>
            <a:ext cx="5115900" cy="2924100"/>
          </a:xfrm>
          <a:prstGeom prst="rect">
            <a:avLst/>
          </a:prstGeom>
          <a:noFill/>
          <a:ln>
            <a:noFill/>
          </a:ln>
        </p:spPr>
        <p:txBody>
          <a:bodyPr anchorCtr="0" anchor="t" bIns="91425" lIns="91425" rIns="91425" tIns="91425">
            <a:noAutofit/>
          </a:bodyPr>
          <a:lstStyle/>
          <a:p>
            <a:pPr indent="-342900" lvl="0" marL="457200" rtl="0">
              <a:spcBef>
                <a:spcPts val="0"/>
              </a:spcBef>
              <a:buClr>
                <a:schemeClr val="dk2"/>
              </a:buClr>
              <a:buSzPct val="100000"/>
              <a:buFont typeface="Open Sans"/>
              <a:buChar char="●"/>
            </a:pPr>
            <a:r>
              <a:rPr lang="en" sz="1800">
                <a:solidFill>
                  <a:schemeClr val="dk2"/>
                </a:solidFill>
                <a:latin typeface="Open Sans"/>
                <a:ea typeface="Open Sans"/>
                <a:cs typeface="Open Sans"/>
                <a:sym typeface="Open Sans"/>
              </a:rPr>
              <a:t>Due to time constraints we implemented a simplified character segmentation: </a:t>
            </a:r>
          </a:p>
          <a:p>
            <a:pPr indent="0" lvl="0" marL="457200" rtl="0">
              <a:spcBef>
                <a:spcPts val="0"/>
              </a:spcBef>
              <a:buNone/>
            </a:pPr>
            <a:r>
              <a:t/>
            </a:r>
            <a:endParaRPr sz="1800">
              <a:solidFill>
                <a:schemeClr val="dk2"/>
              </a:solidFill>
              <a:latin typeface="Open Sans"/>
              <a:ea typeface="Open Sans"/>
              <a:cs typeface="Open Sans"/>
              <a:sym typeface="Open Sans"/>
            </a:endParaRPr>
          </a:p>
          <a:p>
            <a:pPr indent="-342900" lvl="1" marL="914400" rtl="0">
              <a:spcBef>
                <a:spcPts val="0"/>
              </a:spcBef>
              <a:buClr>
                <a:schemeClr val="dk2"/>
              </a:buClr>
              <a:buSzPct val="100000"/>
              <a:buFont typeface="Open Sans"/>
              <a:buChar char="○"/>
            </a:pPr>
            <a:r>
              <a:rPr lang="en" sz="1800">
                <a:solidFill>
                  <a:schemeClr val="dk2"/>
                </a:solidFill>
                <a:latin typeface="Open Sans"/>
                <a:ea typeface="Open Sans"/>
                <a:cs typeface="Open Sans"/>
                <a:sym typeface="Open Sans"/>
              </a:rPr>
              <a:t>The license plate was assumed to be a fixed size and distance from the camera. </a:t>
            </a:r>
          </a:p>
          <a:p>
            <a:pPr indent="0" lvl="0" marL="457200" rtl="0">
              <a:spcBef>
                <a:spcPts val="0"/>
              </a:spcBef>
              <a:buNone/>
            </a:pPr>
            <a:r>
              <a:t/>
            </a:r>
            <a:endParaRPr sz="1800">
              <a:solidFill>
                <a:schemeClr val="dk2"/>
              </a:solidFill>
              <a:latin typeface="Open Sans"/>
              <a:ea typeface="Open Sans"/>
              <a:cs typeface="Open Sans"/>
              <a:sym typeface="Open Sans"/>
            </a:endParaRPr>
          </a:p>
          <a:p>
            <a:pPr indent="-342900" lvl="1" marL="914400" rtl="0">
              <a:spcBef>
                <a:spcPts val="0"/>
              </a:spcBef>
              <a:buClr>
                <a:schemeClr val="dk2"/>
              </a:buClr>
              <a:buSzPct val="100000"/>
              <a:buFont typeface="Open Sans"/>
              <a:buChar char="○"/>
            </a:pPr>
            <a:r>
              <a:rPr lang="en" sz="1800">
                <a:solidFill>
                  <a:schemeClr val="dk2"/>
                </a:solidFill>
                <a:latin typeface="Open Sans"/>
                <a:ea typeface="Open Sans"/>
                <a:cs typeface="Open Sans"/>
                <a:sym typeface="Open Sans"/>
              </a:rPr>
              <a:t>Pixels inside of the segments were retained while pixels outside the segments were made black.</a:t>
            </a:r>
          </a:p>
          <a:p>
            <a:pPr lvl="0">
              <a:spcBef>
                <a:spcPts val="0"/>
              </a:spcBef>
              <a:buNone/>
            </a:pPr>
            <a:r>
              <a:t/>
            </a:r>
            <a:endParaRPr>
              <a:latin typeface="PT Sans Narrow"/>
              <a:ea typeface="PT Sans Narrow"/>
              <a:cs typeface="PT Sans Narrow"/>
              <a:sym typeface="PT Sans Narrow"/>
            </a:endParaRPr>
          </a:p>
        </p:txBody>
      </p:sp>
      <p:pic>
        <p:nvPicPr>
          <p:cNvPr id="240" name="Shape 240"/>
          <p:cNvPicPr preferRelativeResize="0"/>
          <p:nvPr/>
        </p:nvPicPr>
        <p:blipFill>
          <a:blip r:embed="rId4">
            <a:alphaModFix/>
          </a:blip>
          <a:stretch>
            <a:fillRect/>
          </a:stretch>
        </p:blipFill>
        <p:spPr>
          <a:xfrm>
            <a:off x="5756473" y="1362272"/>
            <a:ext cx="2958899" cy="14843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x="0" y="0"/>
          <a:ext cx="0" cy="0"/>
          <a:chOff x="0" y="0"/>
          <a:chExt cx="0" cy="0"/>
        </a:xfrm>
      </p:grpSpPr>
      <p:sp>
        <p:nvSpPr>
          <p:cNvPr id="245" name="Shape 245"/>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
              <a:t>Optical Character Recognition (OCR)</a:t>
            </a:r>
          </a:p>
        </p:txBody>
      </p:sp>
      <p:sp>
        <p:nvSpPr>
          <p:cNvPr id="246" name="Shape 246"/>
          <p:cNvSpPr txBox="1"/>
          <p:nvPr>
            <p:ph idx="1" type="body"/>
          </p:nvPr>
        </p:nvSpPr>
        <p:spPr>
          <a:xfrm>
            <a:off x="311700" y="1266325"/>
            <a:ext cx="5827200" cy="3302700"/>
          </a:xfrm>
          <a:prstGeom prst="rect">
            <a:avLst/>
          </a:prstGeom>
        </p:spPr>
        <p:txBody>
          <a:bodyPr anchorCtr="0" anchor="t" bIns="91425" lIns="91425" rIns="91425" tIns="91425">
            <a:noAutofit/>
          </a:bodyPr>
          <a:lstStyle/>
          <a:p>
            <a:pPr indent="-228600" lvl="0" marL="457200" rtl="0">
              <a:spcBef>
                <a:spcPts val="0"/>
              </a:spcBef>
            </a:pPr>
            <a:r>
              <a:rPr lang="en"/>
              <a:t>Currently implemented a quadrant system</a:t>
            </a:r>
          </a:p>
          <a:p>
            <a:pPr indent="-228600" lvl="1" marL="914400" rtl="0">
              <a:spcBef>
                <a:spcPts val="0"/>
              </a:spcBef>
            </a:pPr>
            <a:r>
              <a:rPr lang="en"/>
              <a:t>Add up number of white pixels in each quadrant, and compare them to the pixel count we expect in each quadrant for a specific number.</a:t>
            </a:r>
          </a:p>
          <a:p>
            <a:pPr indent="-228600" lvl="1" marL="914400" rtl="0">
              <a:spcBef>
                <a:spcPts val="0"/>
              </a:spcBef>
            </a:pPr>
            <a:r>
              <a:rPr lang="en"/>
              <a:t>Working...not so well. See video.</a:t>
            </a:r>
          </a:p>
        </p:txBody>
      </p:sp>
      <p:pic>
        <p:nvPicPr>
          <p:cNvPr descr="SegExample.png" id="247" name="Shape 247"/>
          <p:cNvPicPr preferRelativeResize="0"/>
          <p:nvPr/>
        </p:nvPicPr>
        <p:blipFill>
          <a:blip r:embed="rId3">
            <a:alphaModFix/>
          </a:blip>
          <a:stretch>
            <a:fillRect/>
          </a:stretch>
        </p:blipFill>
        <p:spPr>
          <a:xfrm>
            <a:off x="6393143" y="2430368"/>
            <a:ext cx="1273574" cy="2138649"/>
          </a:xfrm>
          <a:prstGeom prst="rect">
            <a:avLst/>
          </a:prstGeom>
          <a:noFill/>
          <a:ln>
            <a:noFill/>
          </a:ln>
        </p:spPr>
      </p:pic>
      <p:pic>
        <p:nvPicPr>
          <p:cNvPr descr="SegExampleEdge.png" id="248" name="Shape 248"/>
          <p:cNvPicPr preferRelativeResize="0"/>
          <p:nvPr/>
        </p:nvPicPr>
        <p:blipFill>
          <a:blip r:embed="rId4">
            <a:alphaModFix/>
          </a:blip>
          <a:stretch>
            <a:fillRect/>
          </a:stretch>
        </p:blipFill>
        <p:spPr>
          <a:xfrm>
            <a:off x="7666725" y="2430374"/>
            <a:ext cx="1302750" cy="2138649"/>
          </a:xfrm>
          <a:prstGeom prst="rect">
            <a:avLst/>
          </a:prstGeom>
          <a:noFill/>
          <a:ln>
            <a:noFill/>
          </a:ln>
        </p:spPr>
      </p:pic>
      <p:pic>
        <p:nvPicPr>
          <p:cNvPr id="249" name="Shape 249"/>
          <p:cNvPicPr preferRelativeResize="0"/>
          <p:nvPr/>
        </p:nvPicPr>
        <p:blipFill>
          <a:blip r:embed="rId5">
            <a:alphaModFix/>
          </a:blip>
          <a:stretch>
            <a:fillRect/>
          </a:stretch>
        </p:blipFill>
        <p:spPr>
          <a:xfrm>
            <a:off x="630224" y="3525874"/>
            <a:ext cx="3122499" cy="9005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Continuing Efforts</a:t>
            </a:r>
          </a:p>
        </p:txBody>
      </p:sp>
      <p:sp>
        <p:nvSpPr>
          <p:cNvPr id="255" name="Shape 255"/>
          <p:cNvSpPr txBox="1"/>
          <p:nvPr>
            <p:ph idx="1" type="body"/>
          </p:nvPr>
        </p:nvSpPr>
        <p:spPr>
          <a:xfrm>
            <a:off x="311700" y="1313425"/>
            <a:ext cx="8520600" cy="3302700"/>
          </a:xfrm>
          <a:prstGeom prst="rect">
            <a:avLst/>
          </a:prstGeom>
        </p:spPr>
        <p:txBody>
          <a:bodyPr anchorCtr="0" anchor="t" bIns="91425" lIns="91425" rIns="91425" tIns="91425">
            <a:noAutofit/>
          </a:bodyPr>
          <a:lstStyle/>
          <a:p>
            <a:pPr indent="-228600" lvl="0" marL="457200" rtl="0">
              <a:spcBef>
                <a:spcPts val="0"/>
              </a:spcBef>
            </a:pPr>
            <a:r>
              <a:rPr lang="en"/>
              <a:t>Improving OCR for the demonstration on 12/12.</a:t>
            </a:r>
          </a:p>
          <a:p>
            <a:pPr indent="-228600" lvl="1" marL="914400" rtl="0">
              <a:spcBef>
                <a:spcPts val="0"/>
              </a:spcBef>
            </a:pPr>
            <a:r>
              <a:rPr lang="en"/>
              <a:t>Piping segmented frame to CPU for recognition. </a:t>
            </a:r>
          </a:p>
          <a:p>
            <a:pPr indent="-228600" lvl="0" marL="457200">
              <a:spcBef>
                <a:spcPts val="0"/>
              </a:spcBef>
            </a:pPr>
            <a:r>
              <a:rPr lang="en"/>
              <a:t>Get second filter working</a:t>
            </a:r>
          </a:p>
        </p:txBody>
      </p:sp>
      <p:pic>
        <p:nvPicPr>
          <p:cNvPr id="256" name="Shape 256"/>
          <p:cNvPicPr preferRelativeResize="0"/>
          <p:nvPr/>
        </p:nvPicPr>
        <p:blipFill>
          <a:blip r:embed="rId3">
            <a:alphaModFix/>
          </a:blip>
          <a:stretch>
            <a:fillRect/>
          </a:stretch>
        </p:blipFill>
        <p:spPr>
          <a:xfrm>
            <a:off x="1673625" y="2300450"/>
            <a:ext cx="5796750" cy="24716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Design Tradeoffs</a:t>
            </a:r>
          </a:p>
        </p:txBody>
      </p:sp>
      <p:sp>
        <p:nvSpPr>
          <p:cNvPr id="262" name="Shape 262"/>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a:spcBef>
                <a:spcPts val="0"/>
              </a:spcBef>
            </a:pPr>
            <a:r>
              <a:rPr lang="en"/>
              <a:t>Some loss of complexity </a:t>
            </a:r>
          </a:p>
          <a:p>
            <a:pPr indent="-228600" lvl="1" marL="914400" rtl="0">
              <a:spcBef>
                <a:spcPts val="0"/>
              </a:spcBef>
            </a:pPr>
            <a:r>
              <a:rPr lang="en"/>
              <a:t>Real time segmentations -&gt; hard coded segmentation</a:t>
            </a:r>
          </a:p>
          <a:p>
            <a:pPr indent="-228600" lvl="0" marL="457200">
              <a:spcBef>
                <a:spcPts val="0"/>
              </a:spcBef>
            </a:pPr>
            <a:r>
              <a:rPr lang="en"/>
              <a:t>Loss of generalization</a:t>
            </a:r>
          </a:p>
          <a:p>
            <a:pPr indent="-228600" lvl="1" marL="914400" rtl="0">
              <a:spcBef>
                <a:spcPts val="0"/>
              </a:spcBef>
            </a:pPr>
            <a:r>
              <a:rPr lang="en"/>
              <a:t>Plate needs to be of certain size and distance from camera, only numbers recognizable</a:t>
            </a:r>
          </a:p>
          <a:p>
            <a:pPr indent="-228600" lvl="0" marL="457200" rtl="0">
              <a:spcBef>
                <a:spcPts val="0"/>
              </a:spcBef>
            </a:pPr>
            <a:r>
              <a:rPr lang="en"/>
              <a:t>Gain of basic functionality of design, proof of concept</a:t>
            </a:r>
          </a:p>
          <a:p>
            <a:pPr lvl="0">
              <a:spcBef>
                <a:spcPts val="0"/>
              </a:spcBef>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sp>
        <p:nvSpPr>
          <p:cNvPr id="267" name="Shape 267"/>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Characterization (Timing, Area)</a:t>
            </a:r>
          </a:p>
        </p:txBody>
      </p:sp>
      <p:sp>
        <p:nvSpPr>
          <p:cNvPr id="268" name="Shape 268"/>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rtl="0">
              <a:spcBef>
                <a:spcPts val="0"/>
              </a:spcBef>
              <a:buChar char="●"/>
            </a:pPr>
            <a:r>
              <a:rPr lang="en"/>
              <a:t>Minimum period: 18.322ns (Max Freq. 53.579MHz)</a:t>
            </a:r>
          </a:p>
          <a:p>
            <a:pPr indent="-228600" lvl="0" marL="457200" rtl="0">
              <a:spcBef>
                <a:spcPts val="0"/>
              </a:spcBef>
              <a:buChar char="●"/>
            </a:pPr>
            <a:r>
              <a:rPr lang="en"/>
              <a:t>944 Registers used (~1% utilization)</a:t>
            </a:r>
          </a:p>
          <a:p>
            <a:pPr indent="-228600" lvl="0" marL="457200" rtl="0">
              <a:spcBef>
                <a:spcPts val="0"/>
              </a:spcBef>
              <a:buChar char="●"/>
            </a:pPr>
            <a:r>
              <a:rPr lang="en"/>
              <a:t>1,373 LUTs used (~2% utilization)</a:t>
            </a:r>
          </a:p>
          <a:p>
            <a:pPr indent="-228600" lvl="0" marL="457200">
              <a:spcBef>
                <a:spcPts val="0"/>
              </a:spcBef>
              <a:buChar char="●"/>
            </a:pPr>
            <a:r>
              <a:rPr lang="en"/>
              <a:t># RAMB36E1(block ram)/FIFO36E1s used 103 (~73%)</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 name="Shape 272"/>
        <p:cNvGrpSpPr/>
        <p:nvPr/>
      </p:nvGrpSpPr>
      <p:grpSpPr>
        <a:xfrm>
          <a:off x="0" y="0"/>
          <a:ext cx="0" cy="0"/>
          <a:chOff x="0" y="0"/>
          <a:chExt cx="0" cy="0"/>
        </a:xfrm>
      </p:grpSpPr>
      <p:sp>
        <p:nvSpPr>
          <p:cNvPr id="273" name="Shape 273"/>
          <p:cNvSpPr txBox="1"/>
          <p:nvPr>
            <p:ph type="title"/>
          </p:nvPr>
        </p:nvSpPr>
        <p:spPr>
          <a:xfrm>
            <a:off x="311700" y="409050"/>
            <a:ext cx="8520600" cy="707400"/>
          </a:xfrm>
          <a:prstGeom prst="rect">
            <a:avLst/>
          </a:prstGeom>
        </p:spPr>
        <p:txBody>
          <a:bodyPr anchorCtr="0" anchor="t" bIns="91425" lIns="91425" rIns="91425" tIns="91425">
            <a:noAutofit/>
          </a:bodyPr>
          <a:lstStyle/>
          <a:p>
            <a:pPr lvl="0" rtl="0">
              <a:spcBef>
                <a:spcPts val="0"/>
              </a:spcBef>
              <a:buNone/>
            </a:pPr>
            <a:r>
              <a:rPr lang="en"/>
              <a:t>Challenges</a:t>
            </a:r>
          </a:p>
        </p:txBody>
      </p:sp>
      <p:sp>
        <p:nvSpPr>
          <p:cNvPr id="274" name="Shape 274"/>
          <p:cNvSpPr txBox="1"/>
          <p:nvPr>
            <p:ph idx="1" type="body"/>
          </p:nvPr>
        </p:nvSpPr>
        <p:spPr>
          <a:xfrm>
            <a:off x="311700" y="1020550"/>
            <a:ext cx="5652000" cy="3302700"/>
          </a:xfrm>
          <a:prstGeom prst="rect">
            <a:avLst/>
          </a:prstGeom>
        </p:spPr>
        <p:txBody>
          <a:bodyPr anchorCtr="0" anchor="t" bIns="91425" lIns="91425" rIns="91425" tIns="91425">
            <a:noAutofit/>
          </a:bodyPr>
          <a:lstStyle/>
          <a:p>
            <a:pPr indent="-228600" lvl="0" marL="457200" rtl="0">
              <a:spcBef>
                <a:spcPts val="0"/>
              </a:spcBef>
            </a:pPr>
            <a:r>
              <a:rPr b="1" lang="en"/>
              <a:t>Noise</a:t>
            </a:r>
          </a:p>
          <a:p>
            <a:pPr indent="-228600" lvl="1" marL="914400" rtl="0">
              <a:spcBef>
                <a:spcPts val="0"/>
              </a:spcBef>
            </a:pPr>
            <a:r>
              <a:rPr lang="en"/>
              <a:t>Lighting has a large impact on noise in windowed frames. </a:t>
            </a:r>
          </a:p>
          <a:p>
            <a:pPr indent="-228600" lvl="1" marL="914400" rtl="0">
              <a:spcBef>
                <a:spcPts val="0"/>
              </a:spcBef>
            </a:pPr>
            <a:r>
              <a:rPr lang="en"/>
              <a:t>Noise makes comparison in OCR difficult due to discrepancies between sampled data and reference data</a:t>
            </a:r>
          </a:p>
          <a:p>
            <a:pPr indent="-228600" lvl="0" marL="457200" rtl="0">
              <a:spcBef>
                <a:spcPts val="0"/>
              </a:spcBef>
            </a:pPr>
            <a:r>
              <a:rPr b="1" lang="en"/>
              <a:t>Timing </a:t>
            </a:r>
            <a:r>
              <a:rPr lang="en"/>
              <a:t>- making sure everything synced correctly with VGA</a:t>
            </a:r>
          </a:p>
          <a:p>
            <a:pPr indent="-228600" lvl="1" marL="914400" rtl="0">
              <a:spcBef>
                <a:spcPts val="0"/>
              </a:spcBef>
            </a:pPr>
            <a:r>
              <a:rPr lang="en"/>
              <a:t>Hsync/Vsync/Active Area</a:t>
            </a:r>
          </a:p>
          <a:p>
            <a:pPr indent="-228600" lvl="0" marL="457200" rtl="0">
              <a:spcBef>
                <a:spcPts val="0"/>
              </a:spcBef>
            </a:pPr>
            <a:r>
              <a:rPr b="1" lang="en"/>
              <a:t>Time</a:t>
            </a:r>
          </a:p>
          <a:p>
            <a:pPr indent="-228600" lvl="1" marL="914400" rtl="0">
              <a:spcBef>
                <a:spcPts val="0"/>
              </a:spcBef>
            </a:pPr>
            <a:r>
              <a:rPr lang="en"/>
              <a:t>Would like to expand on certain features (segmentation, OCR), but difficult to implement a complex design in time allowed</a:t>
            </a:r>
          </a:p>
          <a:p>
            <a:pPr indent="-228600" lvl="1" marL="914400" rtl="0">
              <a:spcBef>
                <a:spcPts val="0"/>
              </a:spcBef>
            </a:pPr>
            <a:r>
              <a:rPr lang="en"/>
              <a:t>Board breakdown</a:t>
            </a:r>
          </a:p>
        </p:txBody>
      </p:sp>
      <p:pic>
        <p:nvPicPr>
          <p:cNvPr id="275" name="Shape 275"/>
          <p:cNvPicPr preferRelativeResize="0"/>
          <p:nvPr/>
        </p:nvPicPr>
        <p:blipFill>
          <a:blip r:embed="rId3">
            <a:alphaModFix/>
          </a:blip>
          <a:stretch>
            <a:fillRect/>
          </a:stretch>
        </p:blipFill>
        <p:spPr>
          <a:xfrm>
            <a:off x="5822300" y="489875"/>
            <a:ext cx="2860650" cy="1234200"/>
          </a:xfrm>
          <a:prstGeom prst="rect">
            <a:avLst/>
          </a:prstGeom>
          <a:noFill/>
          <a:ln>
            <a:noFill/>
          </a:ln>
        </p:spPr>
      </p:pic>
      <p:pic>
        <p:nvPicPr>
          <p:cNvPr id="276" name="Shape 276"/>
          <p:cNvPicPr preferRelativeResize="0"/>
          <p:nvPr/>
        </p:nvPicPr>
        <p:blipFill rotWithShape="1">
          <a:blip r:embed="rId4">
            <a:alphaModFix/>
          </a:blip>
          <a:srcRect b="17878" l="0" r="10562" t="23750"/>
          <a:stretch/>
        </p:blipFill>
        <p:spPr>
          <a:xfrm>
            <a:off x="6034150" y="2167700"/>
            <a:ext cx="2436949" cy="927575"/>
          </a:xfrm>
          <a:prstGeom prst="rect">
            <a:avLst/>
          </a:prstGeom>
          <a:noFill/>
          <a:ln>
            <a:noFill/>
          </a:ln>
        </p:spPr>
      </p:pic>
      <p:pic>
        <p:nvPicPr>
          <p:cNvPr id="277" name="Shape 277"/>
          <p:cNvPicPr preferRelativeResize="0"/>
          <p:nvPr/>
        </p:nvPicPr>
        <p:blipFill rotWithShape="1">
          <a:blip r:embed="rId5">
            <a:alphaModFix/>
          </a:blip>
          <a:srcRect b="26828" l="11095" r="0" t="28671"/>
          <a:stretch/>
        </p:blipFill>
        <p:spPr>
          <a:xfrm>
            <a:off x="5995375" y="3608575"/>
            <a:ext cx="2944800" cy="962949"/>
          </a:xfrm>
          <a:prstGeom prst="rect">
            <a:avLst/>
          </a:prstGeom>
          <a:noFill/>
          <a:ln>
            <a:noFill/>
          </a:ln>
        </p:spPr>
      </p:pic>
      <p:sp>
        <p:nvSpPr>
          <p:cNvPr id="278" name="Shape 278"/>
          <p:cNvSpPr txBox="1"/>
          <p:nvPr/>
        </p:nvSpPr>
        <p:spPr>
          <a:xfrm>
            <a:off x="5963525" y="1530075"/>
            <a:ext cx="3453000" cy="402900"/>
          </a:xfrm>
          <a:prstGeom prst="rect">
            <a:avLst/>
          </a:prstGeom>
          <a:noFill/>
          <a:ln>
            <a:noFill/>
          </a:ln>
        </p:spPr>
        <p:txBody>
          <a:bodyPr anchorCtr="0" anchor="t" bIns="91425" lIns="91425" rIns="91425" tIns="91425">
            <a:noAutofit/>
          </a:bodyPr>
          <a:lstStyle/>
          <a:p>
            <a:pPr lvl="0">
              <a:spcBef>
                <a:spcPts val="0"/>
              </a:spcBef>
              <a:buNone/>
            </a:pPr>
            <a:r>
              <a:rPr lang="en" sz="1000"/>
              <a:t>Ideal </a:t>
            </a:r>
            <a:r>
              <a:rPr lang="en" sz="1000"/>
              <a:t>Matlab edge detection (Laplacian Kernel)</a:t>
            </a:r>
          </a:p>
        </p:txBody>
      </p:sp>
      <p:sp>
        <p:nvSpPr>
          <p:cNvPr id="279" name="Shape 279"/>
          <p:cNvSpPr txBox="1"/>
          <p:nvPr/>
        </p:nvSpPr>
        <p:spPr>
          <a:xfrm>
            <a:off x="6461875" y="2987375"/>
            <a:ext cx="2011800" cy="402900"/>
          </a:xfrm>
          <a:prstGeom prst="rect">
            <a:avLst/>
          </a:prstGeom>
          <a:noFill/>
          <a:ln>
            <a:noFill/>
          </a:ln>
        </p:spPr>
        <p:txBody>
          <a:bodyPr anchorCtr="0" anchor="t" bIns="91425" lIns="91425" rIns="91425" tIns="91425">
            <a:noAutofit/>
          </a:bodyPr>
          <a:lstStyle/>
          <a:p>
            <a:pPr lvl="0" rtl="0">
              <a:spcBef>
                <a:spcPts val="0"/>
              </a:spcBef>
              <a:buNone/>
            </a:pPr>
            <a:r>
              <a:rPr lang="en" sz="1000"/>
              <a:t>Effects of low lighting</a:t>
            </a:r>
          </a:p>
        </p:txBody>
      </p:sp>
      <p:sp>
        <p:nvSpPr>
          <p:cNvPr id="280" name="Shape 280"/>
          <p:cNvSpPr txBox="1"/>
          <p:nvPr/>
        </p:nvSpPr>
        <p:spPr>
          <a:xfrm>
            <a:off x="6461875" y="4516575"/>
            <a:ext cx="2011800" cy="402900"/>
          </a:xfrm>
          <a:prstGeom prst="rect">
            <a:avLst/>
          </a:prstGeom>
          <a:noFill/>
          <a:ln>
            <a:noFill/>
          </a:ln>
        </p:spPr>
        <p:txBody>
          <a:bodyPr anchorCtr="0" anchor="t" bIns="91425" lIns="91425" rIns="91425" tIns="91425">
            <a:noAutofit/>
          </a:bodyPr>
          <a:lstStyle/>
          <a:p>
            <a:pPr lvl="0" rtl="0">
              <a:spcBef>
                <a:spcPts val="0"/>
              </a:spcBef>
              <a:buNone/>
            </a:pPr>
            <a:r>
              <a:rPr lang="en" sz="1000"/>
              <a:t>Effects of direct lighting</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Successes</a:t>
            </a:r>
          </a:p>
        </p:txBody>
      </p:sp>
      <p:sp>
        <p:nvSpPr>
          <p:cNvPr id="286" name="Shape 286"/>
          <p:cNvSpPr txBox="1"/>
          <p:nvPr>
            <p:ph idx="1" type="body"/>
          </p:nvPr>
        </p:nvSpPr>
        <p:spPr>
          <a:xfrm>
            <a:off x="311700" y="1254325"/>
            <a:ext cx="8520600" cy="3302700"/>
          </a:xfrm>
          <a:prstGeom prst="rect">
            <a:avLst/>
          </a:prstGeom>
        </p:spPr>
        <p:txBody>
          <a:bodyPr anchorCtr="0" anchor="t" bIns="91425" lIns="91425" rIns="91425" tIns="91425">
            <a:noAutofit/>
          </a:bodyPr>
          <a:lstStyle/>
          <a:p>
            <a:pPr indent="-228600" lvl="0" marL="457200" rtl="0">
              <a:spcBef>
                <a:spcPts val="0"/>
              </a:spcBef>
            </a:pPr>
            <a:r>
              <a:rPr lang="en"/>
              <a:t>Frame data streamed from camera and displayed on VGA.</a:t>
            </a:r>
          </a:p>
          <a:p>
            <a:pPr indent="-228600" lvl="1" marL="914400" rtl="0">
              <a:spcBef>
                <a:spcPts val="0"/>
              </a:spcBef>
            </a:pPr>
            <a:r>
              <a:rPr lang="en"/>
              <a:t>Fixed most timing issues</a:t>
            </a:r>
          </a:p>
          <a:p>
            <a:pPr indent="-228600" lvl="0" marL="457200" rtl="0">
              <a:spcBef>
                <a:spcPts val="0"/>
              </a:spcBef>
            </a:pPr>
            <a:r>
              <a:rPr lang="en"/>
              <a:t>Window module implementing edge detection.</a:t>
            </a:r>
          </a:p>
          <a:p>
            <a:pPr indent="-228600" lvl="1" marL="914400" rtl="0">
              <a:spcBef>
                <a:spcPts val="0"/>
              </a:spcBef>
            </a:pPr>
            <a:r>
              <a:rPr lang="en"/>
              <a:t>Experimented with a variety of filters to find best results for our implementation.</a:t>
            </a:r>
          </a:p>
          <a:p>
            <a:pPr indent="-228600" lvl="0" marL="457200" rtl="0">
              <a:spcBef>
                <a:spcPts val="0"/>
              </a:spcBef>
            </a:pPr>
            <a:r>
              <a:rPr lang="en"/>
              <a:t>Basic segmentation</a:t>
            </a:r>
          </a:p>
          <a:p>
            <a:pPr indent="-228600" lvl="0" marL="457200" rtl="0">
              <a:spcBef>
                <a:spcPts val="0"/>
              </a:spcBef>
            </a:pPr>
            <a:r>
              <a:rPr lang="en"/>
              <a:t>Recognition infrastructure</a:t>
            </a:r>
          </a:p>
          <a:p>
            <a:pPr lvl="0" marR="0" rtl="0" algn="l">
              <a:lnSpc>
                <a:spcPct val="115000"/>
              </a:lnSpc>
              <a:spcBef>
                <a:spcPts val="0"/>
              </a:spcBef>
              <a:spcAft>
                <a:spcPts val="1600"/>
              </a:spcAft>
              <a:buNone/>
            </a:pPr>
            <a:r>
              <a:t/>
            </a:r>
            <a:endParaRPr/>
          </a:p>
        </p:txBody>
      </p:sp>
      <p:pic>
        <p:nvPicPr>
          <p:cNvPr id="287" name="Shape 287"/>
          <p:cNvPicPr preferRelativeResize="0"/>
          <p:nvPr/>
        </p:nvPicPr>
        <p:blipFill>
          <a:blip r:embed="rId3">
            <a:alphaModFix/>
          </a:blip>
          <a:stretch>
            <a:fillRect/>
          </a:stretch>
        </p:blipFill>
        <p:spPr>
          <a:xfrm>
            <a:off x="3027700" y="117399"/>
            <a:ext cx="1650401" cy="1238174"/>
          </a:xfrm>
          <a:prstGeom prst="rect">
            <a:avLst/>
          </a:prstGeom>
          <a:noFill/>
          <a:ln>
            <a:noFill/>
          </a:ln>
        </p:spPr>
      </p:pic>
      <p:pic>
        <p:nvPicPr>
          <p:cNvPr id="288" name="Shape 288"/>
          <p:cNvPicPr preferRelativeResize="0"/>
          <p:nvPr/>
        </p:nvPicPr>
        <p:blipFill>
          <a:blip r:embed="rId4">
            <a:alphaModFix/>
          </a:blip>
          <a:stretch>
            <a:fillRect/>
          </a:stretch>
        </p:blipFill>
        <p:spPr>
          <a:xfrm>
            <a:off x="7423549" y="117400"/>
            <a:ext cx="1591799" cy="1193849"/>
          </a:xfrm>
          <a:prstGeom prst="rect">
            <a:avLst/>
          </a:prstGeom>
          <a:noFill/>
          <a:ln>
            <a:noFill/>
          </a:ln>
        </p:spPr>
      </p:pic>
      <p:pic>
        <p:nvPicPr>
          <p:cNvPr id="289" name="Shape 289"/>
          <p:cNvPicPr preferRelativeResize="0"/>
          <p:nvPr/>
        </p:nvPicPr>
        <p:blipFill>
          <a:blip r:embed="rId5">
            <a:alphaModFix/>
          </a:blip>
          <a:stretch>
            <a:fillRect/>
          </a:stretch>
        </p:blipFill>
        <p:spPr>
          <a:xfrm>
            <a:off x="5284972" y="117401"/>
            <a:ext cx="1591792" cy="1238175"/>
          </a:xfrm>
          <a:prstGeom prst="rect">
            <a:avLst/>
          </a:prstGeom>
          <a:noFill/>
          <a:ln>
            <a:noFill/>
          </a:ln>
        </p:spPr>
      </p:pic>
      <p:pic>
        <p:nvPicPr>
          <p:cNvPr id="290" name="Shape 290"/>
          <p:cNvPicPr preferRelativeResize="0"/>
          <p:nvPr/>
        </p:nvPicPr>
        <p:blipFill>
          <a:blip r:embed="rId6">
            <a:alphaModFix/>
          </a:blip>
          <a:stretch>
            <a:fillRect/>
          </a:stretch>
        </p:blipFill>
        <p:spPr>
          <a:xfrm>
            <a:off x="654300" y="3124474"/>
            <a:ext cx="2150200" cy="1612643"/>
          </a:xfrm>
          <a:prstGeom prst="rect">
            <a:avLst/>
          </a:prstGeom>
          <a:noFill/>
          <a:ln>
            <a:noFill/>
          </a:ln>
        </p:spPr>
      </p:pic>
      <p:cxnSp>
        <p:nvCxnSpPr>
          <p:cNvPr id="291" name="Shape 291"/>
          <p:cNvCxnSpPr>
            <a:stCxn id="287" idx="3"/>
            <a:endCxn id="289" idx="1"/>
          </p:cNvCxnSpPr>
          <p:nvPr/>
        </p:nvCxnSpPr>
        <p:spPr>
          <a:xfrm>
            <a:off x="4678101" y="736486"/>
            <a:ext cx="606900" cy="0"/>
          </a:xfrm>
          <a:prstGeom prst="straightConnector1">
            <a:avLst/>
          </a:prstGeom>
          <a:noFill/>
          <a:ln cap="flat" cmpd="sng" w="9525">
            <a:solidFill>
              <a:schemeClr val="dk2"/>
            </a:solidFill>
            <a:prstDash val="solid"/>
            <a:round/>
            <a:headEnd len="lg" w="lg" type="none"/>
            <a:tailEnd len="lg" w="lg" type="triangle"/>
          </a:ln>
        </p:spPr>
      </p:cxnSp>
      <p:cxnSp>
        <p:nvCxnSpPr>
          <p:cNvPr id="292" name="Shape 292"/>
          <p:cNvCxnSpPr>
            <a:stCxn id="289" idx="3"/>
          </p:cNvCxnSpPr>
          <p:nvPr/>
        </p:nvCxnSpPr>
        <p:spPr>
          <a:xfrm>
            <a:off x="6876764" y="736489"/>
            <a:ext cx="501600" cy="0"/>
          </a:xfrm>
          <a:prstGeom prst="straightConnector1">
            <a:avLst/>
          </a:prstGeom>
          <a:noFill/>
          <a:ln cap="flat" cmpd="sng" w="9525">
            <a:solidFill>
              <a:schemeClr val="dk2"/>
            </a:solidFill>
            <a:prstDash val="solid"/>
            <a:round/>
            <a:headEnd len="lg" w="lg" type="none"/>
            <a:tailEnd len="lg" w="lg" type="triangle"/>
          </a:ln>
        </p:spPr>
      </p:cxnSp>
      <p:cxnSp>
        <p:nvCxnSpPr>
          <p:cNvPr id="293" name="Shape 293"/>
          <p:cNvCxnSpPr/>
          <p:nvPr/>
        </p:nvCxnSpPr>
        <p:spPr>
          <a:xfrm>
            <a:off x="-150" y="3870853"/>
            <a:ext cx="568500" cy="0"/>
          </a:xfrm>
          <a:prstGeom prst="straightConnector1">
            <a:avLst/>
          </a:prstGeom>
          <a:noFill/>
          <a:ln cap="flat" cmpd="sng" w="9525">
            <a:solidFill>
              <a:schemeClr val="dk2"/>
            </a:solidFill>
            <a:prstDash val="solid"/>
            <a:round/>
            <a:headEnd len="lg" w="lg" type="none"/>
            <a:tailEnd len="lg" w="lg" type="triangle"/>
          </a:ln>
        </p:spPr>
      </p:cxnSp>
      <p:cxnSp>
        <p:nvCxnSpPr>
          <p:cNvPr id="294" name="Shape 294"/>
          <p:cNvCxnSpPr>
            <a:stCxn id="290" idx="3"/>
            <a:endCxn id="295" idx="1"/>
          </p:cNvCxnSpPr>
          <p:nvPr/>
        </p:nvCxnSpPr>
        <p:spPr>
          <a:xfrm>
            <a:off x="2804500" y="3930796"/>
            <a:ext cx="531300" cy="0"/>
          </a:xfrm>
          <a:prstGeom prst="straightConnector1">
            <a:avLst/>
          </a:prstGeom>
          <a:noFill/>
          <a:ln cap="flat" cmpd="sng" w="9525">
            <a:solidFill>
              <a:schemeClr val="dk2"/>
            </a:solidFill>
            <a:prstDash val="solid"/>
            <a:round/>
            <a:headEnd len="lg" w="lg" type="none"/>
            <a:tailEnd len="lg" w="lg" type="triangle"/>
          </a:ln>
        </p:spPr>
      </p:cxnSp>
      <p:pic>
        <p:nvPicPr>
          <p:cNvPr id="295" name="Shape 295"/>
          <p:cNvPicPr preferRelativeResize="0"/>
          <p:nvPr/>
        </p:nvPicPr>
        <p:blipFill>
          <a:blip r:embed="rId7">
            <a:alphaModFix/>
          </a:blip>
          <a:stretch>
            <a:fillRect/>
          </a:stretch>
        </p:blipFill>
        <p:spPr>
          <a:xfrm>
            <a:off x="3335800" y="3147649"/>
            <a:ext cx="2088401" cy="1566300"/>
          </a:xfrm>
          <a:prstGeom prst="rect">
            <a:avLst/>
          </a:prstGeom>
          <a:noFill/>
          <a:ln>
            <a:noFill/>
          </a:ln>
        </p:spPr>
      </p:pic>
      <p:pic>
        <p:nvPicPr>
          <p:cNvPr id="296" name="Shape 296"/>
          <p:cNvPicPr preferRelativeResize="0"/>
          <p:nvPr/>
        </p:nvPicPr>
        <p:blipFill rotWithShape="1">
          <a:blip r:embed="rId8">
            <a:alphaModFix/>
          </a:blip>
          <a:srcRect b="16963" l="0" r="0" t="19240"/>
          <a:stretch/>
        </p:blipFill>
        <p:spPr>
          <a:xfrm>
            <a:off x="5852600" y="3180025"/>
            <a:ext cx="3137301" cy="1501549"/>
          </a:xfrm>
          <a:prstGeom prst="rect">
            <a:avLst/>
          </a:prstGeom>
          <a:noFill/>
          <a:ln>
            <a:noFill/>
          </a:ln>
        </p:spPr>
      </p:pic>
      <p:cxnSp>
        <p:nvCxnSpPr>
          <p:cNvPr id="297" name="Shape 297"/>
          <p:cNvCxnSpPr>
            <a:stCxn id="295" idx="3"/>
            <a:endCxn id="296" idx="1"/>
          </p:cNvCxnSpPr>
          <p:nvPr/>
        </p:nvCxnSpPr>
        <p:spPr>
          <a:xfrm>
            <a:off x="5424201" y="3930800"/>
            <a:ext cx="428400" cy="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 name="Shape 301"/>
        <p:cNvGrpSpPr/>
        <p:nvPr/>
      </p:nvGrpSpPr>
      <p:grpSpPr>
        <a:xfrm>
          <a:off x="0" y="0"/>
          <a:ext cx="0" cy="0"/>
          <a:chOff x="0" y="0"/>
          <a:chExt cx="0" cy="0"/>
        </a:xfrm>
      </p:grpSpPr>
      <p:sp>
        <p:nvSpPr>
          <p:cNvPr id="302" name="Shape 302"/>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Failures</a:t>
            </a:r>
          </a:p>
        </p:txBody>
      </p:sp>
      <p:sp>
        <p:nvSpPr>
          <p:cNvPr id="303" name="Shape 303"/>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rtl="0">
              <a:spcBef>
                <a:spcPts val="0"/>
              </a:spcBef>
            </a:pPr>
            <a:r>
              <a:rPr lang="en"/>
              <a:t>Edge detected image very noisy. </a:t>
            </a:r>
          </a:p>
          <a:p>
            <a:pPr indent="-228600" lvl="0" marL="457200" rtl="0">
              <a:spcBef>
                <a:spcPts val="0"/>
              </a:spcBef>
            </a:pPr>
            <a:r>
              <a:rPr lang="en"/>
              <a:t>Dynamic character segmentation. </a:t>
            </a:r>
          </a:p>
          <a:p>
            <a:pPr indent="-228600" lvl="0" marL="457200">
              <a:spcBef>
                <a:spcPts val="0"/>
              </a:spcBef>
            </a:pPr>
            <a:r>
              <a:rPr lang="en"/>
              <a:t>Working OCR on FPGA.</a:t>
            </a:r>
          </a:p>
        </p:txBody>
      </p:sp>
      <p:pic>
        <p:nvPicPr>
          <p:cNvPr id="304" name="Shape 304"/>
          <p:cNvPicPr preferRelativeResize="0"/>
          <p:nvPr/>
        </p:nvPicPr>
        <p:blipFill rotWithShape="1">
          <a:blip r:embed="rId3">
            <a:alphaModFix/>
          </a:blip>
          <a:srcRect b="18161" l="7029" r="10366" t="23797"/>
          <a:stretch/>
        </p:blipFill>
        <p:spPr>
          <a:xfrm>
            <a:off x="4998475" y="203148"/>
            <a:ext cx="3602824" cy="1898626"/>
          </a:xfrm>
          <a:prstGeom prst="rect">
            <a:avLst/>
          </a:prstGeom>
          <a:noFill/>
          <a:ln>
            <a:noFill/>
          </a:ln>
        </p:spPr>
      </p:pic>
      <p:sp>
        <p:nvSpPr>
          <p:cNvPr id="305" name="Shape 305"/>
          <p:cNvSpPr txBox="1"/>
          <p:nvPr/>
        </p:nvSpPr>
        <p:spPr>
          <a:xfrm>
            <a:off x="5927600" y="2053850"/>
            <a:ext cx="3453000" cy="402900"/>
          </a:xfrm>
          <a:prstGeom prst="rect">
            <a:avLst/>
          </a:prstGeom>
          <a:noFill/>
          <a:ln>
            <a:noFill/>
          </a:ln>
        </p:spPr>
        <p:txBody>
          <a:bodyPr anchorCtr="0" anchor="t" bIns="91425" lIns="91425" rIns="91425" tIns="91425">
            <a:noAutofit/>
          </a:bodyPr>
          <a:lstStyle/>
          <a:p>
            <a:pPr lvl="0">
              <a:spcBef>
                <a:spcPts val="0"/>
              </a:spcBef>
              <a:buNone/>
            </a:pPr>
            <a:r>
              <a:rPr lang="en" sz="1000"/>
              <a:t>Grayscale identity output</a:t>
            </a:r>
          </a:p>
        </p:txBody>
      </p:sp>
      <p:pic>
        <p:nvPicPr>
          <p:cNvPr id="306" name="Shape 306"/>
          <p:cNvPicPr preferRelativeResize="0"/>
          <p:nvPr/>
        </p:nvPicPr>
        <p:blipFill rotWithShape="1">
          <a:blip r:embed="rId4">
            <a:alphaModFix/>
          </a:blip>
          <a:srcRect b="13032" l="9861" r="0" t="24847"/>
          <a:stretch/>
        </p:blipFill>
        <p:spPr>
          <a:xfrm>
            <a:off x="4998475" y="2565975"/>
            <a:ext cx="3602823" cy="1861750"/>
          </a:xfrm>
          <a:prstGeom prst="rect">
            <a:avLst/>
          </a:prstGeom>
          <a:noFill/>
          <a:ln>
            <a:noFill/>
          </a:ln>
        </p:spPr>
      </p:pic>
      <p:sp>
        <p:nvSpPr>
          <p:cNvPr id="307" name="Shape 307"/>
          <p:cNvSpPr txBox="1"/>
          <p:nvPr/>
        </p:nvSpPr>
        <p:spPr>
          <a:xfrm>
            <a:off x="5960125" y="4370375"/>
            <a:ext cx="3453000" cy="402900"/>
          </a:xfrm>
          <a:prstGeom prst="rect">
            <a:avLst/>
          </a:prstGeom>
          <a:noFill/>
          <a:ln>
            <a:noFill/>
          </a:ln>
        </p:spPr>
        <p:txBody>
          <a:bodyPr anchorCtr="0" anchor="t" bIns="91425" lIns="91425" rIns="91425" tIns="91425">
            <a:noAutofit/>
          </a:bodyPr>
          <a:lstStyle/>
          <a:p>
            <a:pPr lvl="0" rtl="0">
              <a:spcBef>
                <a:spcPts val="0"/>
              </a:spcBef>
              <a:buNone/>
            </a:pPr>
            <a:r>
              <a:rPr lang="en" sz="1000"/>
              <a:t>Edge detection output</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sp>
        <p:nvSpPr>
          <p:cNvPr id="80" name="Shape 80"/>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Functionality - Overview</a:t>
            </a:r>
          </a:p>
        </p:txBody>
      </p:sp>
      <p:sp>
        <p:nvSpPr>
          <p:cNvPr id="81" name="Shape 81"/>
          <p:cNvSpPr txBox="1"/>
          <p:nvPr>
            <p:ph idx="1" type="body"/>
          </p:nvPr>
        </p:nvSpPr>
        <p:spPr>
          <a:xfrm>
            <a:off x="311700" y="1294900"/>
            <a:ext cx="8520600" cy="3302700"/>
          </a:xfrm>
          <a:prstGeom prst="rect">
            <a:avLst/>
          </a:prstGeom>
        </p:spPr>
        <p:txBody>
          <a:bodyPr anchorCtr="0" anchor="t" bIns="91425" lIns="91425" rIns="91425" tIns="91425">
            <a:noAutofit/>
          </a:bodyPr>
          <a:lstStyle/>
          <a:p>
            <a:pPr indent="-228600" lvl="0" marL="457200" rtl="0">
              <a:spcBef>
                <a:spcPts val="0"/>
              </a:spcBef>
            </a:pPr>
            <a:r>
              <a:rPr lang="en"/>
              <a:t>Capture</a:t>
            </a:r>
            <a:r>
              <a:rPr lang="en"/>
              <a:t> video from camera</a:t>
            </a:r>
          </a:p>
          <a:p>
            <a:pPr indent="-228600" lvl="0" marL="457200" rtl="0">
              <a:spcBef>
                <a:spcPts val="0"/>
              </a:spcBef>
            </a:pPr>
            <a:r>
              <a:rPr lang="en"/>
              <a:t>Process frames using edge detection</a:t>
            </a:r>
          </a:p>
          <a:p>
            <a:pPr indent="-228600" lvl="0" marL="457200" rtl="0">
              <a:spcBef>
                <a:spcPts val="0"/>
              </a:spcBef>
            </a:pPr>
            <a:r>
              <a:rPr lang="en"/>
              <a:t>Segment license plate characters</a:t>
            </a:r>
          </a:p>
          <a:p>
            <a:pPr indent="-228600" lvl="0" marL="457200" rtl="0">
              <a:spcBef>
                <a:spcPts val="0"/>
              </a:spcBef>
            </a:pPr>
            <a:r>
              <a:rPr lang="en"/>
              <a:t>Do character recognition on segments</a:t>
            </a:r>
          </a:p>
          <a:p>
            <a:pPr indent="-228600" lvl="0" marL="457200" rtl="0">
              <a:spcBef>
                <a:spcPts val="0"/>
              </a:spcBef>
            </a:pPr>
            <a:r>
              <a:rPr lang="en"/>
              <a:t>Display image processing output via VGA</a:t>
            </a:r>
          </a:p>
          <a:p>
            <a:pPr indent="-228600" lvl="0" marL="457200">
              <a:spcBef>
                <a:spcPts val="0"/>
              </a:spcBef>
            </a:pPr>
            <a:r>
              <a:rPr lang="en"/>
              <a:t>Switchable to display output of character recognition</a:t>
            </a:r>
          </a:p>
        </p:txBody>
      </p:sp>
      <p:pic>
        <p:nvPicPr>
          <p:cNvPr id="82" name="Shape 82"/>
          <p:cNvPicPr preferRelativeResize="0"/>
          <p:nvPr/>
        </p:nvPicPr>
        <p:blipFill>
          <a:blip r:embed="rId3">
            <a:alphaModFix/>
          </a:blip>
          <a:stretch>
            <a:fillRect/>
          </a:stretch>
        </p:blipFill>
        <p:spPr>
          <a:xfrm>
            <a:off x="5322150" y="204925"/>
            <a:ext cx="3610547" cy="2256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1" name="Shape 311"/>
        <p:cNvGrpSpPr/>
        <p:nvPr/>
      </p:nvGrpSpPr>
      <p:grpSpPr>
        <a:xfrm>
          <a:off x="0" y="0"/>
          <a:ext cx="0" cy="0"/>
          <a:chOff x="0" y="0"/>
          <a:chExt cx="0" cy="0"/>
        </a:xfrm>
      </p:grpSpPr>
      <p:sp>
        <p:nvSpPr>
          <p:cNvPr id="312" name="Shape 312"/>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Video Demonstration</a:t>
            </a:r>
          </a:p>
        </p:txBody>
      </p:sp>
      <p:sp>
        <p:nvSpPr>
          <p:cNvPr id="313" name="Shape 313"/>
          <p:cNvSpPr txBox="1"/>
          <p:nvPr/>
        </p:nvSpPr>
        <p:spPr>
          <a:xfrm>
            <a:off x="992400" y="1333875"/>
            <a:ext cx="7481700" cy="3000000"/>
          </a:xfrm>
          <a:prstGeom prst="rect">
            <a:avLst/>
          </a:prstGeom>
          <a:noFill/>
          <a:ln>
            <a:noFill/>
          </a:ln>
        </p:spPr>
        <p:txBody>
          <a:bodyPr anchorCtr="0" anchor="ctr" bIns="91425" lIns="91425" rIns="91425" tIns="91425">
            <a:noAutofit/>
          </a:bodyPr>
          <a:lstStyle/>
          <a:p>
            <a:pPr lvl="0" rtl="0">
              <a:spcBef>
                <a:spcPts val="0"/>
              </a:spcBef>
              <a:buNone/>
            </a:pPr>
            <a:r>
              <a:rPr lang="en" u="sng">
                <a:solidFill>
                  <a:schemeClr val="hlink"/>
                </a:solidFill>
                <a:hlinkClick r:id="rId3"/>
              </a:rPr>
              <a:t>https://drive.google.com/drive/folders/0B0UC3LLTtkG2cVFLYTJyVndhSnc</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7" name="Shape 317"/>
        <p:cNvGrpSpPr/>
        <p:nvPr/>
      </p:nvGrpSpPr>
      <p:grpSpPr>
        <a:xfrm>
          <a:off x="0" y="0"/>
          <a:ext cx="0" cy="0"/>
          <a:chOff x="0" y="0"/>
          <a:chExt cx="0" cy="0"/>
        </a:xfrm>
      </p:grpSpPr>
      <p:sp>
        <p:nvSpPr>
          <p:cNvPr id="318" name="Shape 318"/>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Work Split</a:t>
            </a:r>
          </a:p>
        </p:txBody>
      </p:sp>
      <p:sp>
        <p:nvSpPr>
          <p:cNvPr id="319" name="Shape 319"/>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a:spcBef>
                <a:spcPts val="0"/>
              </a:spcBef>
            </a:pPr>
            <a:r>
              <a:rPr lang="en"/>
              <a:t>Camera to VGA - Joe, Patrick</a:t>
            </a:r>
          </a:p>
          <a:p>
            <a:pPr indent="-228600" lvl="0" marL="457200" rtl="0">
              <a:spcBef>
                <a:spcPts val="0"/>
              </a:spcBef>
            </a:pPr>
            <a:r>
              <a:rPr lang="en"/>
              <a:t>Window Module - Darin, Jack, Patrick</a:t>
            </a:r>
          </a:p>
          <a:p>
            <a:pPr indent="-228600" lvl="1" marL="914400" rtl="0">
              <a:spcBef>
                <a:spcPts val="0"/>
              </a:spcBef>
            </a:pPr>
            <a:r>
              <a:rPr lang="en"/>
              <a:t>UART Testing</a:t>
            </a:r>
          </a:p>
          <a:p>
            <a:pPr indent="-228600" lvl="0" marL="457200" rtl="0">
              <a:spcBef>
                <a:spcPts val="0"/>
              </a:spcBef>
            </a:pPr>
            <a:r>
              <a:rPr lang="en"/>
              <a:t>Segmenting Module - Ravi, Joe, Patrick, Darin, Jack</a:t>
            </a:r>
          </a:p>
          <a:p>
            <a:pPr indent="-228600" lvl="1" marL="914400">
              <a:spcBef>
                <a:spcPts val="0"/>
              </a:spcBef>
            </a:pPr>
            <a:r>
              <a:rPr lang="en"/>
              <a:t>MATLAB testing</a:t>
            </a:r>
          </a:p>
          <a:p>
            <a:pPr indent="-228600" lvl="0" marL="457200">
              <a:spcBef>
                <a:spcPts val="0"/>
              </a:spcBef>
            </a:pPr>
            <a:r>
              <a:rPr lang="en"/>
              <a:t>OCR Attempt - Joe, Darin, Ravi</a:t>
            </a:r>
          </a:p>
          <a:p>
            <a:pPr indent="-228600" lvl="0" marL="457200" rtl="0">
              <a:spcBef>
                <a:spcPts val="0"/>
              </a:spcBef>
            </a:pPr>
            <a:r>
              <a:rPr lang="en"/>
              <a:t>Memory Integration Attempt - Jack</a:t>
            </a:r>
          </a:p>
          <a:p>
            <a:pPr indent="-228600" lvl="1" marL="914400">
              <a:spcBef>
                <a:spcPts val="0"/>
              </a:spcBef>
            </a:pPr>
            <a:r>
              <a:rPr lang="en"/>
              <a:t>Block and DDR</a:t>
            </a:r>
          </a:p>
          <a:p>
            <a:pPr indent="-228600" lvl="0" marL="457200" rtl="0">
              <a:spcBef>
                <a:spcPts val="0"/>
              </a:spcBef>
            </a:pPr>
            <a:r>
              <a:rPr lang="en"/>
              <a:t>CPU Integration Attempt - Ravi</a:t>
            </a:r>
          </a:p>
          <a:p>
            <a:pPr lvl="0">
              <a:spcBef>
                <a:spcPts val="0"/>
              </a:spcBef>
              <a:buNone/>
            </a:pPr>
            <a:r>
              <a:rPr lang="en"/>
              <a:t>Overall, we felt the workload was split evenly.</a:t>
            </a:r>
          </a:p>
          <a:p>
            <a:pPr lvl="0">
              <a:spcBef>
                <a:spcPts val="0"/>
              </a:spcBef>
              <a:buNone/>
            </a:pPr>
            <a:r>
              <a:t/>
            </a:r>
            <a:endParaRPr/>
          </a:p>
          <a:p>
            <a:pPr lvl="0">
              <a:spcBef>
                <a:spcPts val="0"/>
              </a:spcBef>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3" name="Shape 323"/>
        <p:cNvGrpSpPr/>
        <p:nvPr/>
      </p:nvGrpSpPr>
      <p:grpSpPr>
        <a:xfrm>
          <a:off x="0" y="0"/>
          <a:ext cx="0" cy="0"/>
          <a:chOff x="0" y="0"/>
          <a:chExt cx="0" cy="0"/>
        </a:xfrm>
      </p:grpSpPr>
      <p:sp>
        <p:nvSpPr>
          <p:cNvPr id="324" name="Shape 324"/>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Thank you!</a:t>
            </a:r>
          </a:p>
        </p:txBody>
      </p:sp>
      <p:pic>
        <p:nvPicPr>
          <p:cNvPr id="325" name="Shape 325"/>
          <p:cNvPicPr preferRelativeResize="0"/>
          <p:nvPr/>
        </p:nvPicPr>
        <p:blipFill>
          <a:blip r:embed="rId3">
            <a:alphaModFix/>
          </a:blip>
          <a:stretch>
            <a:fillRect/>
          </a:stretch>
        </p:blipFill>
        <p:spPr>
          <a:xfrm>
            <a:off x="0" y="1590575"/>
            <a:ext cx="9144000" cy="248462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
        <p:nvSpPr>
          <p:cNvPr id="87" name="Shape 87"/>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Specification Overview</a:t>
            </a:r>
          </a:p>
        </p:txBody>
      </p:sp>
      <p:sp>
        <p:nvSpPr>
          <p:cNvPr id="88" name="Shape 88"/>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342900" lvl="0" marL="457200" marR="0" rtl="0" algn="l">
              <a:lnSpc>
                <a:spcPct val="115000"/>
              </a:lnSpc>
              <a:spcBef>
                <a:spcPts val="0"/>
              </a:spcBef>
              <a:spcAft>
                <a:spcPts val="1600"/>
              </a:spcAft>
              <a:buClr>
                <a:schemeClr val="dk2"/>
              </a:buClr>
              <a:buSzPct val="100000"/>
              <a:buFont typeface="Open Sans"/>
            </a:pPr>
            <a:r>
              <a:rPr lang="en"/>
              <a:t>We based our design on standard six-digit Massachusetts license plates</a:t>
            </a:r>
          </a:p>
          <a:p>
            <a:pPr indent="-228600" lvl="0" marL="457200" marR="0" rtl="0" algn="l">
              <a:lnSpc>
                <a:spcPct val="115000"/>
              </a:lnSpc>
              <a:spcBef>
                <a:spcPts val="0"/>
              </a:spcBef>
              <a:spcAft>
                <a:spcPts val="1600"/>
              </a:spcAft>
            </a:pPr>
            <a:r>
              <a:rPr lang="en"/>
              <a:t>Our segmentation implementation requires the plates to be approximately 18 inches in front of camera</a:t>
            </a:r>
          </a:p>
          <a:p>
            <a:pPr indent="-228600" lvl="0" marL="457200" marR="0" rtl="0" algn="l">
              <a:lnSpc>
                <a:spcPct val="115000"/>
              </a:lnSpc>
              <a:spcBef>
                <a:spcPts val="0"/>
              </a:spcBef>
              <a:spcAft>
                <a:spcPts val="1600"/>
              </a:spcAft>
            </a:pPr>
            <a:r>
              <a:rPr lang="en"/>
              <a:t>Character recognition is currently implemented on a numerical dictionary</a:t>
            </a:r>
          </a:p>
          <a:p>
            <a:pPr lvl="0">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x="0" y="0"/>
          <a:ext cx="0" cy="0"/>
          <a:chOff x="0" y="0"/>
          <a:chExt cx="0" cy="0"/>
        </a:xfrm>
      </p:grpSpPr>
      <p:sp>
        <p:nvSpPr>
          <p:cNvPr id="93" name="Shape 93"/>
          <p:cNvSpPr txBox="1"/>
          <p:nvPr>
            <p:ph type="title"/>
          </p:nvPr>
        </p:nvSpPr>
        <p:spPr>
          <a:xfrm>
            <a:off x="311700" y="445025"/>
            <a:ext cx="8520600" cy="707400"/>
          </a:xfrm>
          <a:prstGeom prst="rect">
            <a:avLst/>
          </a:prstGeom>
        </p:spPr>
        <p:txBody>
          <a:bodyPr anchorCtr="0" anchor="t" bIns="91425" lIns="91425" rIns="91425" tIns="91425">
            <a:noAutofit/>
          </a:bodyPr>
          <a:lstStyle/>
          <a:p>
            <a:pPr lvl="0" rtl="0">
              <a:spcBef>
                <a:spcPts val="0"/>
              </a:spcBef>
              <a:buNone/>
            </a:pPr>
            <a:r>
              <a:rPr lang="en"/>
              <a:t>System Level Diagram </a:t>
            </a:r>
          </a:p>
        </p:txBody>
      </p:sp>
      <p:sp>
        <p:nvSpPr>
          <p:cNvPr id="94" name="Shape 94"/>
          <p:cNvSpPr txBox="1"/>
          <p:nvPr/>
        </p:nvSpPr>
        <p:spPr>
          <a:xfrm>
            <a:off x="5384125" y="4647325"/>
            <a:ext cx="6170700" cy="563700"/>
          </a:xfrm>
          <a:prstGeom prst="rect">
            <a:avLst/>
          </a:prstGeom>
          <a:noFill/>
          <a:ln>
            <a:noFill/>
          </a:ln>
        </p:spPr>
        <p:txBody>
          <a:bodyPr anchorCtr="0" anchor="ctr" bIns="91425" lIns="91425" rIns="91425" tIns="91425">
            <a:noAutofit/>
          </a:bodyPr>
          <a:lstStyle/>
          <a:p>
            <a:pPr lvl="0" rtl="0">
              <a:spcBef>
                <a:spcPts val="0"/>
              </a:spcBef>
              <a:buNone/>
            </a:pPr>
            <a:r>
              <a:rPr lang="en" sz="1000">
                <a:solidFill>
                  <a:srgbClr val="999999"/>
                </a:solidFill>
              </a:rPr>
              <a:t>Images: https://en.wikipedia.org/wiki/Kernel_(image_processing)</a:t>
            </a:r>
          </a:p>
        </p:txBody>
      </p:sp>
      <p:pic>
        <p:nvPicPr>
          <p:cNvPr id="95" name="Shape 95"/>
          <p:cNvPicPr preferRelativeResize="0"/>
          <p:nvPr/>
        </p:nvPicPr>
        <p:blipFill>
          <a:blip r:embed="rId3">
            <a:alphaModFix/>
          </a:blip>
          <a:stretch>
            <a:fillRect/>
          </a:stretch>
        </p:blipFill>
        <p:spPr>
          <a:xfrm>
            <a:off x="576125" y="1115900"/>
            <a:ext cx="7760150" cy="3347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RTL Overview</a:t>
            </a:r>
          </a:p>
        </p:txBody>
      </p:sp>
      <p:pic>
        <p:nvPicPr>
          <p:cNvPr id="101" name="Shape 101"/>
          <p:cNvPicPr preferRelativeResize="0"/>
          <p:nvPr/>
        </p:nvPicPr>
        <p:blipFill>
          <a:blip r:embed="rId3">
            <a:alphaModFix/>
          </a:blip>
          <a:stretch>
            <a:fillRect/>
          </a:stretch>
        </p:blipFill>
        <p:spPr>
          <a:xfrm>
            <a:off x="4417687" y="777550"/>
            <a:ext cx="2457516" cy="36862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pic>
        <p:nvPicPr>
          <p:cNvPr id="106" name="Shape 106"/>
          <p:cNvPicPr preferRelativeResize="0"/>
          <p:nvPr/>
        </p:nvPicPr>
        <p:blipFill>
          <a:blip r:embed="rId3">
            <a:alphaModFix/>
          </a:blip>
          <a:stretch>
            <a:fillRect/>
          </a:stretch>
        </p:blipFill>
        <p:spPr>
          <a:xfrm>
            <a:off x="152400" y="152400"/>
            <a:ext cx="8839201" cy="48143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RTL Overview</a:t>
            </a:r>
          </a:p>
        </p:txBody>
      </p:sp>
      <p:pic>
        <p:nvPicPr>
          <p:cNvPr id="112" name="Shape 112"/>
          <p:cNvPicPr preferRelativeResize="0"/>
          <p:nvPr/>
        </p:nvPicPr>
        <p:blipFill>
          <a:blip r:embed="rId3">
            <a:alphaModFix/>
          </a:blip>
          <a:stretch>
            <a:fillRect/>
          </a:stretch>
        </p:blipFill>
        <p:spPr>
          <a:xfrm>
            <a:off x="1644725" y="1473950"/>
            <a:ext cx="5953125" cy="2638425"/>
          </a:xfrm>
          <a:prstGeom prst="rect">
            <a:avLst/>
          </a:prstGeom>
          <a:noFill/>
          <a:ln>
            <a:noFill/>
          </a:ln>
        </p:spPr>
      </p:pic>
      <p:sp>
        <p:nvSpPr>
          <p:cNvPr id="113" name="Shape 113"/>
          <p:cNvSpPr txBox="1"/>
          <p:nvPr/>
        </p:nvSpPr>
        <p:spPr>
          <a:xfrm>
            <a:off x="0" y="1922425"/>
            <a:ext cx="1453800" cy="427800"/>
          </a:xfrm>
          <a:prstGeom prst="rect">
            <a:avLst/>
          </a:prstGeom>
          <a:noFill/>
          <a:ln>
            <a:noFill/>
          </a:ln>
        </p:spPr>
        <p:txBody>
          <a:bodyPr anchorCtr="0" anchor="t" bIns="91425" lIns="91425" rIns="91425" tIns="91425">
            <a:noAutofit/>
          </a:bodyPr>
          <a:lstStyle/>
          <a:p>
            <a:pPr lvl="0">
              <a:spcBef>
                <a:spcPts val="0"/>
              </a:spcBef>
              <a:buNone/>
            </a:pPr>
            <a:r>
              <a:rPr lang="en"/>
              <a:t>Frame Buffer</a:t>
            </a:r>
          </a:p>
        </p:txBody>
      </p:sp>
      <p:sp>
        <p:nvSpPr>
          <p:cNvPr id="114" name="Shape 114"/>
          <p:cNvSpPr txBox="1"/>
          <p:nvPr/>
        </p:nvSpPr>
        <p:spPr>
          <a:xfrm>
            <a:off x="104550" y="4112375"/>
            <a:ext cx="1453800" cy="427800"/>
          </a:xfrm>
          <a:prstGeom prst="rect">
            <a:avLst/>
          </a:prstGeom>
          <a:noFill/>
          <a:ln>
            <a:noFill/>
          </a:ln>
        </p:spPr>
        <p:txBody>
          <a:bodyPr anchorCtr="0" anchor="t" bIns="91425" lIns="91425" rIns="91425" tIns="91425">
            <a:noAutofit/>
          </a:bodyPr>
          <a:lstStyle/>
          <a:p>
            <a:pPr lvl="0" rtl="0">
              <a:spcBef>
                <a:spcPts val="0"/>
              </a:spcBef>
              <a:buNone/>
            </a:pPr>
            <a:r>
              <a:rPr lang="en"/>
              <a:t>Data Counter</a:t>
            </a:r>
          </a:p>
        </p:txBody>
      </p:sp>
      <p:cxnSp>
        <p:nvCxnSpPr>
          <p:cNvPr id="115" name="Shape 115"/>
          <p:cNvCxnSpPr>
            <a:stCxn id="114" idx="0"/>
          </p:cNvCxnSpPr>
          <p:nvPr/>
        </p:nvCxnSpPr>
        <p:spPr>
          <a:xfrm flipH="1" rot="10800000">
            <a:off x="831450" y="2638775"/>
            <a:ext cx="632100" cy="1473600"/>
          </a:xfrm>
          <a:prstGeom prst="straightConnector1">
            <a:avLst/>
          </a:prstGeom>
          <a:noFill/>
          <a:ln cap="flat" cmpd="sng" w="9525">
            <a:solidFill>
              <a:schemeClr val="dk2"/>
            </a:solidFill>
            <a:prstDash val="solid"/>
            <a:round/>
            <a:headEnd len="lg" w="lg" type="none"/>
            <a:tailEnd len="lg" w="lg" type="triangle"/>
          </a:ln>
        </p:spPr>
      </p:cxnSp>
      <p:cxnSp>
        <p:nvCxnSpPr>
          <p:cNvPr id="116" name="Shape 116"/>
          <p:cNvCxnSpPr/>
          <p:nvPr/>
        </p:nvCxnSpPr>
        <p:spPr>
          <a:xfrm flipH="1" rot="10800000">
            <a:off x="451950" y="2186125"/>
            <a:ext cx="1106400" cy="164100"/>
          </a:xfrm>
          <a:prstGeom prst="straightConnector1">
            <a:avLst/>
          </a:prstGeom>
          <a:noFill/>
          <a:ln cap="flat" cmpd="sng" w="9525">
            <a:solidFill>
              <a:schemeClr val="dk2"/>
            </a:solidFill>
            <a:prstDash val="solid"/>
            <a:round/>
            <a:headEnd len="lg" w="lg" type="none"/>
            <a:tailEnd len="lg" w="lg" type="triangle"/>
          </a:ln>
        </p:spPr>
      </p:cxnSp>
      <p:sp>
        <p:nvSpPr>
          <p:cNvPr id="117" name="Shape 117"/>
          <p:cNvSpPr txBox="1"/>
          <p:nvPr/>
        </p:nvSpPr>
        <p:spPr>
          <a:xfrm>
            <a:off x="7684225" y="1696800"/>
            <a:ext cx="1453800" cy="427800"/>
          </a:xfrm>
          <a:prstGeom prst="rect">
            <a:avLst/>
          </a:prstGeom>
          <a:noFill/>
          <a:ln>
            <a:noFill/>
          </a:ln>
        </p:spPr>
        <p:txBody>
          <a:bodyPr anchorCtr="0" anchor="t" bIns="91425" lIns="91425" rIns="91425" tIns="91425">
            <a:noAutofit/>
          </a:bodyPr>
          <a:lstStyle/>
          <a:p>
            <a:pPr lvl="0" rtl="0">
              <a:spcBef>
                <a:spcPts val="0"/>
              </a:spcBef>
              <a:buNone/>
            </a:pPr>
            <a:r>
              <a:rPr lang="en"/>
              <a:t>VGA_segment</a:t>
            </a:r>
          </a:p>
        </p:txBody>
      </p:sp>
      <p:sp>
        <p:nvSpPr>
          <p:cNvPr id="118" name="Shape 118"/>
          <p:cNvSpPr txBox="1"/>
          <p:nvPr/>
        </p:nvSpPr>
        <p:spPr>
          <a:xfrm>
            <a:off x="7684225" y="2263875"/>
            <a:ext cx="1453800" cy="427800"/>
          </a:xfrm>
          <a:prstGeom prst="rect">
            <a:avLst/>
          </a:prstGeom>
          <a:noFill/>
          <a:ln>
            <a:noFill/>
          </a:ln>
        </p:spPr>
        <p:txBody>
          <a:bodyPr anchorCtr="0" anchor="t" bIns="91425" lIns="91425" rIns="91425" tIns="91425">
            <a:noAutofit/>
          </a:bodyPr>
          <a:lstStyle/>
          <a:p>
            <a:pPr lvl="0" rtl="0">
              <a:spcBef>
                <a:spcPts val="0"/>
              </a:spcBef>
              <a:buNone/>
            </a:pPr>
            <a:r>
              <a:rPr lang="en"/>
              <a:t>VGA_OCR</a:t>
            </a:r>
          </a:p>
        </p:txBody>
      </p:sp>
      <p:cxnSp>
        <p:nvCxnSpPr>
          <p:cNvPr id="119" name="Shape 119"/>
          <p:cNvCxnSpPr>
            <a:endCxn id="117" idx="2"/>
          </p:cNvCxnSpPr>
          <p:nvPr/>
        </p:nvCxnSpPr>
        <p:spPr>
          <a:xfrm flipH="1" rot="10800000">
            <a:off x="7631725" y="2124600"/>
            <a:ext cx="779400" cy="56400"/>
          </a:xfrm>
          <a:prstGeom prst="straightConnector1">
            <a:avLst/>
          </a:prstGeom>
          <a:noFill/>
          <a:ln cap="flat" cmpd="sng" w="9525">
            <a:solidFill>
              <a:schemeClr val="dk2"/>
            </a:solidFill>
            <a:prstDash val="solid"/>
            <a:round/>
            <a:headEnd len="lg" w="lg" type="none"/>
            <a:tailEnd len="lg" w="lg" type="triangle"/>
          </a:ln>
        </p:spPr>
      </p:cxnSp>
      <p:cxnSp>
        <p:nvCxnSpPr>
          <p:cNvPr id="120" name="Shape 120"/>
          <p:cNvCxnSpPr/>
          <p:nvPr/>
        </p:nvCxnSpPr>
        <p:spPr>
          <a:xfrm flipH="1" rot="10800000">
            <a:off x="7597850" y="2708262"/>
            <a:ext cx="700500" cy="849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type="title"/>
          </p:nvPr>
        </p:nvSpPr>
        <p:spPr>
          <a:xfrm>
            <a:off x="311700" y="445025"/>
            <a:ext cx="4264800" cy="707400"/>
          </a:xfrm>
          <a:prstGeom prst="rect">
            <a:avLst/>
          </a:prstGeom>
        </p:spPr>
        <p:txBody>
          <a:bodyPr anchorCtr="0" anchor="t" bIns="91425" lIns="91425" rIns="91425" tIns="91425">
            <a:noAutofit/>
          </a:bodyPr>
          <a:lstStyle/>
          <a:p>
            <a:pPr lvl="0" rtl="0">
              <a:spcBef>
                <a:spcPts val="0"/>
              </a:spcBef>
              <a:buNone/>
            </a:pPr>
            <a:r>
              <a:rPr lang="en"/>
              <a:t>Camera Controller </a:t>
            </a:r>
          </a:p>
        </p:txBody>
      </p:sp>
      <p:sp>
        <p:nvSpPr>
          <p:cNvPr id="126" name="Shape 126"/>
          <p:cNvSpPr txBox="1"/>
          <p:nvPr>
            <p:ph idx="1" type="body"/>
          </p:nvPr>
        </p:nvSpPr>
        <p:spPr>
          <a:xfrm>
            <a:off x="311700" y="1266325"/>
            <a:ext cx="5295000" cy="3302700"/>
          </a:xfrm>
          <a:prstGeom prst="rect">
            <a:avLst/>
          </a:prstGeom>
        </p:spPr>
        <p:txBody>
          <a:bodyPr anchorCtr="0" anchor="t" bIns="91425" lIns="91425" rIns="91425" tIns="91425">
            <a:noAutofit/>
          </a:bodyPr>
          <a:lstStyle/>
          <a:p>
            <a:pPr indent="-228600" lvl="0" marL="457200" rtl="0">
              <a:spcBef>
                <a:spcPts val="0"/>
              </a:spcBef>
            </a:pPr>
            <a:r>
              <a:rPr lang="en"/>
              <a:t>OV7670 camera - low voltage CMOS image sensor capable of operating up to 30 frames per second.</a:t>
            </a:r>
          </a:p>
          <a:p>
            <a:pPr indent="-228600" lvl="0" marL="457200" rtl="0">
              <a:spcBef>
                <a:spcPts val="0"/>
              </a:spcBef>
            </a:pPr>
            <a:r>
              <a:rPr lang="en"/>
              <a:t>For our camera controller we modified existing code that interfaced the camera with the Zedboard found at: </a:t>
            </a:r>
            <a:r>
              <a:rPr lang="en" sz="1100">
                <a:solidFill>
                  <a:srgbClr val="666666"/>
                </a:solidFill>
                <a:latin typeface="Arial"/>
                <a:ea typeface="Arial"/>
                <a:cs typeface="Arial"/>
                <a:sym typeface="Arial"/>
              </a:rPr>
              <a:t>http://hamsterworks.co.nz/mediawiki/index.php/Zedboard_OV7670</a:t>
            </a:r>
          </a:p>
          <a:p>
            <a:pPr lvl="0" rtl="0">
              <a:spcBef>
                <a:spcPts val="0"/>
              </a:spcBef>
              <a:buNone/>
            </a:pPr>
            <a:r>
              <a:t/>
            </a:r>
            <a:endParaRPr/>
          </a:p>
        </p:txBody>
      </p:sp>
      <p:pic>
        <p:nvPicPr>
          <p:cNvPr id="127" name="Shape 127"/>
          <p:cNvPicPr preferRelativeResize="0"/>
          <p:nvPr/>
        </p:nvPicPr>
        <p:blipFill>
          <a:blip r:embed="rId3">
            <a:alphaModFix/>
          </a:blip>
          <a:stretch>
            <a:fillRect/>
          </a:stretch>
        </p:blipFill>
        <p:spPr>
          <a:xfrm>
            <a:off x="5937900" y="0"/>
            <a:ext cx="2950340" cy="2170749"/>
          </a:xfrm>
          <a:prstGeom prst="rect">
            <a:avLst/>
          </a:prstGeom>
          <a:noFill/>
          <a:ln>
            <a:noFill/>
          </a:ln>
        </p:spPr>
      </p:pic>
      <p:pic>
        <p:nvPicPr>
          <p:cNvPr id="128" name="Shape 128"/>
          <p:cNvPicPr preferRelativeResize="0"/>
          <p:nvPr/>
        </p:nvPicPr>
        <p:blipFill>
          <a:blip r:embed="rId4">
            <a:alphaModFix/>
          </a:blip>
          <a:stretch>
            <a:fillRect/>
          </a:stretch>
        </p:blipFill>
        <p:spPr>
          <a:xfrm>
            <a:off x="6472275" y="2170750"/>
            <a:ext cx="1881600" cy="25113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